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sldIdLst>
    <p:sldId id="256" r:id="rId2"/>
    <p:sldId id="257" r:id="rId3"/>
    <p:sldId id="283" r:id="rId4"/>
    <p:sldId id="284" r:id="rId5"/>
    <p:sldId id="258" r:id="rId6"/>
    <p:sldId id="268" r:id="rId7"/>
    <p:sldId id="270" r:id="rId8"/>
    <p:sldId id="279" r:id="rId9"/>
    <p:sldId id="280" r:id="rId10"/>
    <p:sldId id="281" r:id="rId11"/>
    <p:sldId id="282" r:id="rId12"/>
    <p:sldId id="271" r:id="rId13"/>
    <p:sldId id="272" r:id="rId14"/>
    <p:sldId id="259" r:id="rId15"/>
    <p:sldId id="273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st" initials="k" lastIdx="1" clrIdx="0">
    <p:extLst>
      <p:ext uri="{19B8F6BF-5375-455C-9EA6-DF929625EA0E}">
        <p15:presenceInfo xmlns:p15="http://schemas.microsoft.com/office/powerpoint/2012/main" userId="69dbde95a03479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31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59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680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42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1020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97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818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2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36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2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332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90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05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0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7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8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tech.msu.edu/about/guidelines-policies/generative-ai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ardnerisp.com/5-reasons-an-internship-or-fellowship-needs-to-be-part-of-your-career-game-plan/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gardnerisp.com/secrets-from-a-technology-transfer-recruiter-on-acing-your-virtual-interview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ardnerisp.com/technology-transfer-jobs/" TargetMode="External"/><Relationship Id="rId5" Type="http://schemas.openxmlformats.org/officeDocument/2006/relationships/hyperlink" Target="https://gardnerisp.com/the-benefits-of-a-deal-sheet-in-technology-transfer/" TargetMode="External"/><Relationship Id="rId4" Type="http://schemas.openxmlformats.org/officeDocument/2006/relationships/hyperlink" Target="https://gardnerisp.com/why-recruiting-a-diverse-workforce-in-technology-transfer-is-critical-to-succes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Glen@gardnerisp.com" TargetMode="External"/><Relationship Id="rId2" Type="http://schemas.openxmlformats.org/officeDocument/2006/relationships/hyperlink" Target="https://www.linkedin.com/in/glengardner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gisp.s3.us-east-1.amazonaws.com/hire-standards-stair-climber-l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3074"/>
            <a:ext cx="8059783" cy="1854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331" y="1105260"/>
            <a:ext cx="8581672" cy="1646302"/>
          </a:xfrm>
        </p:spPr>
        <p:txBody>
          <a:bodyPr/>
          <a:lstStyle/>
          <a:p>
            <a:r>
              <a:rPr lang="en-US" sz="4400" dirty="0"/>
              <a:t>Career Development Strategies for Tech Transfer Professionals and Recent Trends in Hiring and Retaining Staff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0445" y="3339392"/>
            <a:ext cx="2882053" cy="1128106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Glen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Gardner, President</a:t>
            </a:r>
          </a:p>
          <a:p>
            <a:pPr algn="ctr"/>
            <a:r>
              <a:rPr lang="en-US" dirty="0"/>
              <a:t>Gardner Innovation Search Partners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6" name="Subtitle 3"/>
          <p:cNvSpPr txBox="1">
            <a:spLocks/>
          </p:cNvSpPr>
          <p:nvPr/>
        </p:nvSpPr>
        <p:spPr>
          <a:xfrm>
            <a:off x="3760046" y="3334690"/>
            <a:ext cx="2882053" cy="1128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Jason </a:t>
            </a:r>
            <a:r>
              <a:rPr lang="en-US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Stolworthy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Director Technology Deployment</a:t>
            </a:r>
          </a:p>
          <a:p>
            <a:pPr algn="ctr"/>
            <a:r>
              <a:rPr lang="en-US" dirty="0" smtClean="0"/>
              <a:t>Idaho National Laboratory  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  <p:sp>
        <p:nvSpPr>
          <p:cNvPr id="7" name="Subtitle 3"/>
          <p:cNvSpPr txBox="1">
            <a:spLocks/>
          </p:cNvSpPr>
          <p:nvPr/>
        </p:nvSpPr>
        <p:spPr>
          <a:xfrm>
            <a:off x="7219647" y="3338351"/>
            <a:ext cx="2882053" cy="112810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Mary Albertson, Director Office of Technology Licensing </a:t>
            </a:r>
          </a:p>
          <a:p>
            <a:pPr algn="ctr"/>
            <a:r>
              <a:rPr lang="en-US" dirty="0" smtClean="0"/>
              <a:t>Georgia Tech</a:t>
            </a:r>
          </a:p>
          <a:p>
            <a:pPr algn="l"/>
            <a:endParaRPr lang="en-US" dirty="0" smtClean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748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How might “volunteering” in various local or national professional organizations effect future job opportunities?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pic>
        <p:nvPicPr>
          <p:cNvPr id="3078" name="Picture 6" descr="Free Volunteer Seek illustration and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748" y="2976563"/>
            <a:ext cx="549584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527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What are the latest trends in salary &amp; compensation levels for tech transfer?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pic>
        <p:nvPicPr>
          <p:cNvPr id="2050" name="Picture 2" descr="Free Money Profit photo and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214" y="2160588"/>
            <a:ext cx="5817610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942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Recruitment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61440"/>
            <a:ext cx="6337420" cy="408776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Best methods for attracting top talent</a:t>
            </a:r>
          </a:p>
          <a:p>
            <a:endParaRPr lang="en-US" sz="2400" dirty="0"/>
          </a:p>
          <a:p>
            <a:endParaRPr lang="en-US" sz="1800" dirty="0"/>
          </a:p>
        </p:txBody>
      </p:sp>
      <p:pic>
        <p:nvPicPr>
          <p:cNvPr id="2050" name="Picture 2" descr="Free Teamwork Team illustration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68" y="1579336"/>
            <a:ext cx="60960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47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Retention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What keeps employees happy, motivated and moving up the ladder?</a:t>
            </a:r>
          </a:p>
        </p:txBody>
      </p:sp>
      <p:pic>
        <p:nvPicPr>
          <p:cNvPr id="3074" name="Picture 2" descr="Free Ladder Success illustration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629" y="1790699"/>
            <a:ext cx="60960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522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and its Effect on Tech Transfer Workplaces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https://tech.msu.edu/about/guidelines-policies/generative-ai/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44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Autofit/>
          </a:bodyPr>
          <a:lstStyle/>
          <a:p>
            <a:r>
              <a:rPr lang="en-US" sz="2400" dirty="0"/>
              <a:t>Blog Posts:</a:t>
            </a:r>
          </a:p>
          <a:p>
            <a:pPr lvl="1"/>
            <a:r>
              <a:rPr lang="en-US" sz="2000" dirty="0">
                <a:hlinkClick r:id="rId2"/>
              </a:rPr>
              <a:t>https://gardnerisp.com/secrets-from-a-technology-transfer-recruiter-on-acing-your-virtual-interview/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https://gardnerisp.com/5-reasons-an-internship-or-fellowship-needs-to-be-part-of-your-career-game-plan/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https://gardnerisp.com/why-recruiting-a-diverse-workforce-in-technology-transfer-is-critical-to-success/</a:t>
            </a:r>
            <a:r>
              <a:rPr lang="en-US" sz="2000" dirty="0"/>
              <a:t> </a:t>
            </a:r>
          </a:p>
          <a:p>
            <a:pPr lvl="1"/>
            <a:r>
              <a:rPr lang="en-US" sz="2000" dirty="0">
                <a:hlinkClick r:id="rId5"/>
              </a:rPr>
              <a:t>https://gardnerisp.com/the-benefits-of-a-deal-sheet-in-technology-transfer/</a:t>
            </a:r>
            <a:r>
              <a:rPr lang="en-US" sz="2000" dirty="0"/>
              <a:t> </a:t>
            </a:r>
          </a:p>
          <a:p>
            <a:r>
              <a:rPr lang="en-US" sz="2400" dirty="0"/>
              <a:t>Open Jobs Page: </a:t>
            </a:r>
            <a:r>
              <a:rPr lang="en-US" sz="2400" dirty="0">
                <a:hlinkClick r:id="rId6"/>
              </a:rPr>
              <a:t>https://gardnerisp.com/technology-transfer-jobs/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30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504027"/>
            <a:ext cx="8596668" cy="3880773"/>
          </a:xfrm>
        </p:spPr>
        <p:txBody>
          <a:bodyPr>
            <a:normAutofit/>
          </a:bodyPr>
          <a:lstStyle/>
          <a:p>
            <a:r>
              <a:rPr lang="en-US" sz="3200" dirty="0"/>
              <a:t>Feel free to connect with me on LinkedIn!</a:t>
            </a:r>
          </a:p>
          <a:p>
            <a:pPr lvl="1"/>
            <a:r>
              <a:rPr lang="en-US" sz="3000" dirty="0">
                <a:hlinkClick r:id="rId2"/>
              </a:rPr>
              <a:t>https://www.linkedin.com/in/glengardner/</a:t>
            </a:r>
            <a:endParaRPr lang="en-US" sz="3000" dirty="0"/>
          </a:p>
          <a:p>
            <a:pPr lvl="1"/>
            <a:r>
              <a:rPr lang="en-US" sz="3000" dirty="0">
                <a:hlinkClick r:id="rId3"/>
              </a:rPr>
              <a:t>Glen@gardnerisp.com</a:t>
            </a:r>
            <a:r>
              <a:rPr lang="en-US" sz="3000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990" y="3624566"/>
            <a:ext cx="2931356" cy="293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4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Meet The </a:t>
            </a:r>
            <a:r>
              <a:rPr lang="en-US" dirty="0" smtClean="0"/>
              <a:t>Presenters:</a:t>
            </a:r>
            <a:br>
              <a:rPr lang="en-US" dirty="0" smtClean="0"/>
            </a:br>
            <a:r>
              <a:rPr lang="en-US" dirty="0" smtClean="0"/>
              <a:t>Glen Gardner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886" y="1558568"/>
            <a:ext cx="8334103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5B9BD5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President of Gardner Innovation Search Partners, a recruiting firm specializing in:</a:t>
            </a:r>
          </a:p>
          <a:p>
            <a:pPr lvl="0">
              <a:spcBef>
                <a:spcPts val="1000"/>
              </a:spcBef>
              <a:buClr>
                <a:srgbClr val="5B9BD5"/>
              </a:buClr>
              <a:buSzPct val="80000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• Technology Transfer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• Commercialization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• Intellectual Property Management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• University/Industry Partnerships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• Venture Development</a:t>
            </a:r>
            <a:b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</a:b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	• Academic Corporate Engagement</a:t>
            </a:r>
          </a:p>
          <a:p>
            <a:pPr marL="342900" lvl="0" indent="-342900">
              <a:spcBef>
                <a:spcPts val="1000"/>
              </a:spcBef>
              <a:buClr>
                <a:srgbClr val="5B9BD5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Work mainly with universities, as well as national laboratories, research centers, and hospitals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r="21309"/>
          <a:stretch/>
        </p:blipFill>
        <p:spPr>
          <a:xfrm>
            <a:off x="8822878" y="2182997"/>
            <a:ext cx="2783299" cy="2793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052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A29B-5B6F-CC4B-9226-66DCF8B5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Jason Stolworthy</a:t>
            </a:r>
            <a:r>
              <a:rPr lang="en-US" dirty="0"/>
              <a:t/>
            </a:r>
            <a:br>
              <a:rPr lang="en-US" dirty="0"/>
            </a:b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48CAD-27E5-C048-A14B-114BA3E70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F7007-0A1D-4922-7DF6-F3A283908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805" y="1848066"/>
            <a:ext cx="2652904" cy="301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6169C-7756-2807-967D-36A73A083D9A}"/>
              </a:ext>
            </a:extLst>
          </p:cNvPr>
          <p:cNvSpPr txBox="1"/>
          <p:nvPr/>
        </p:nvSpPr>
        <p:spPr>
          <a:xfrm>
            <a:off x="677334" y="1270000"/>
            <a:ext cx="64891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Director, Technology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Deployment at the Idaho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National Laboratory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egistered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patent attorney and chemical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engineer</a:t>
            </a: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areer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focused on technology innovation, innovation culture, IP protection, IP transfer, licensing and commercialization.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285750" indent="-285750">
              <a:buClr>
                <a:schemeClr val="accent3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Worked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extensively with technologies in diverse settings, including universities, private international organizations, and national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laboratories, including: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E5EA42EA-B286-F823-EC6D-996D7C73C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164" y="3949970"/>
            <a:ext cx="1449668" cy="921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60A5BA-6A1D-5F73-317A-D785BE12F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9220" y="4020589"/>
            <a:ext cx="1416396" cy="7858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44F86E-C1C1-BE6D-0556-14286B8A2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8725" y="5262178"/>
            <a:ext cx="1094602" cy="741763"/>
          </a:xfrm>
          <a:prstGeom prst="rect">
            <a:avLst/>
          </a:prstGeom>
        </p:spPr>
      </p:pic>
      <p:pic>
        <p:nvPicPr>
          <p:cNvPr id="12" name="Picture 2" descr="Image result for texas a&amp;m university at qatar">
            <a:extLst>
              <a:ext uri="{FF2B5EF4-FFF2-40B4-BE49-F238E27FC236}">
                <a16:creationId xmlns:a16="http://schemas.microsoft.com/office/drawing/2014/main" id="{B2A970DB-AF66-3E38-9642-92254E300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591" y="4865586"/>
            <a:ext cx="1449668" cy="144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8E7B0E-F2C9-1345-23FF-967F70C8962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77851" y="5208722"/>
            <a:ext cx="933406" cy="626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695B79-9ACE-B32C-A15F-DAB4528D6F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4112" y="4100976"/>
            <a:ext cx="694043" cy="694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C67A9-3297-312E-87CE-BCB1F59E55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3468" y="4143347"/>
            <a:ext cx="809119" cy="3810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44DD01-D5F1-7248-6748-CD10E95AA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90030" y="5335001"/>
            <a:ext cx="1209739" cy="654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C0EF58-7A0C-5AA7-F1B0-F472D01513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1424" y="5101024"/>
            <a:ext cx="1730014" cy="9598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2E414-9154-B2B6-3A92-2F9B28B899AA}"/>
              </a:ext>
            </a:extLst>
          </p:cNvPr>
          <p:cNvSpPr txBox="1"/>
          <p:nvPr/>
        </p:nvSpPr>
        <p:spPr>
          <a:xfrm>
            <a:off x="8146320" y="612890"/>
            <a:ext cx="1877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https://www.linkedin.com/in/jasonstolworthy/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F09B63-A9A8-1493-03A8-E4F4B26E259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8265" y="326780"/>
            <a:ext cx="322992" cy="3229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DAAA202-5086-7E20-8368-027BE2CA09B2}"/>
              </a:ext>
            </a:extLst>
          </p:cNvPr>
          <p:cNvSpPr txBox="1"/>
          <p:nvPr/>
        </p:nvSpPr>
        <p:spPr>
          <a:xfrm>
            <a:off x="8146320" y="254480"/>
            <a:ext cx="12935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Connect with me on LinkedIn!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D807C7A-9115-353A-12E5-DC1B9BBD6FB5}"/>
              </a:ext>
            </a:extLst>
          </p:cNvPr>
          <p:cNvSpPr/>
          <p:nvPr/>
        </p:nvSpPr>
        <p:spPr>
          <a:xfrm>
            <a:off x="8146320" y="219307"/>
            <a:ext cx="1877122" cy="921834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50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Mary Albertson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076" y="1270001"/>
            <a:ext cx="7332302" cy="4438468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600" dirty="0"/>
              <a:t>L</a:t>
            </a:r>
            <a:r>
              <a:rPr lang="en-US" sz="2600" dirty="0" smtClean="0"/>
              <a:t>eading </a:t>
            </a:r>
            <a:r>
              <a:rPr lang="en-US" sz="2600" dirty="0"/>
              <a:t>innovation management professional with 28+ years of experience in leadership, strategic management and facilitating transfer of academic innovations through commercialization. </a:t>
            </a: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As </a:t>
            </a:r>
            <a:r>
              <a:rPr lang="en-US" sz="2600" dirty="0"/>
              <a:t>Director of the Office of Technology Licensing at Georgia </a:t>
            </a:r>
            <a:r>
              <a:rPr lang="en-US" sz="2600" dirty="0" smtClean="0"/>
              <a:t>Tech, leads </a:t>
            </a:r>
            <a:r>
              <a:rPr lang="en-US" sz="2600" dirty="0"/>
              <a:t>the office in protecting and commercializing technology resulting from $1.4B of research expenditures. </a:t>
            </a: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As </a:t>
            </a:r>
            <a:r>
              <a:rPr lang="en-US" sz="2600" dirty="0"/>
              <a:t>Senior Director of Commercialization at PIVOT, University of Utah, </a:t>
            </a:r>
            <a:r>
              <a:rPr lang="en-US" sz="2600" dirty="0" smtClean="0"/>
              <a:t>was </a:t>
            </a:r>
            <a:r>
              <a:rPr lang="en-US" sz="2600" dirty="0"/>
              <a:t>an integral part of the leadership team and managed interdisciplinary teams responsible for supporting the tech transfer process. </a:t>
            </a:r>
            <a:endParaRPr lang="en-US" sz="26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Previously Associate </a:t>
            </a:r>
            <a:r>
              <a:rPr lang="en-US" sz="2600" dirty="0"/>
              <a:t>Director at Stanford University’s Office of Technology Licensing (OTL), </a:t>
            </a:r>
            <a:r>
              <a:rPr lang="en-US" sz="2600" dirty="0" smtClean="0"/>
              <a:t>working for </a:t>
            </a:r>
            <a:r>
              <a:rPr lang="en-US" sz="2600" dirty="0"/>
              <a:t>more than two decades supporting academic research commercialization. </a:t>
            </a:r>
            <a:endParaRPr lang="en-US" sz="26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600" dirty="0" smtClean="0"/>
              <a:t>Past President </a:t>
            </a:r>
            <a:r>
              <a:rPr lang="en-US" sz="2600" dirty="0"/>
              <a:t>of the Association of University Technology Managers (AUTM</a:t>
            </a:r>
            <a:r>
              <a:rPr lang="en-US" sz="2600" dirty="0" smtClean="0"/>
              <a:t>).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378" y="2030689"/>
            <a:ext cx="3682226" cy="2946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99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 available to those looking for a career in tech transfer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19927"/>
            <a:ext cx="8596668" cy="3880773"/>
          </a:xfrm>
        </p:spPr>
        <p:txBody>
          <a:bodyPr>
            <a:noAutofit/>
          </a:bodyPr>
          <a:lstStyle/>
          <a:p>
            <a:r>
              <a:rPr lang="en-US" sz="3600" dirty="0"/>
              <a:t>Academia</a:t>
            </a:r>
          </a:p>
          <a:p>
            <a:r>
              <a:rPr lang="en-US" sz="3600" dirty="0"/>
              <a:t>National Labs</a:t>
            </a:r>
          </a:p>
          <a:p>
            <a:r>
              <a:rPr lang="en-US" sz="3600" dirty="0"/>
              <a:t>Foundations</a:t>
            </a:r>
          </a:p>
          <a:p>
            <a:r>
              <a:rPr lang="en-US" sz="3600" dirty="0"/>
              <a:t>Corporate entities</a:t>
            </a:r>
          </a:p>
          <a:p>
            <a:r>
              <a:rPr lang="en-US" sz="3600" dirty="0"/>
              <a:t>Others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230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Aligning Personal Goals with Professional Fulfillment </a:t>
            </a:r>
          </a:p>
        </p:txBody>
      </p:sp>
      <p:pic>
        <p:nvPicPr>
          <p:cNvPr id="1026" name="Picture 2" descr="Free Target Marketing vector and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2" y="1724025"/>
            <a:ext cx="387667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5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Trends in Job Seeking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270000"/>
            <a:ext cx="8596668" cy="3880773"/>
          </a:xfrm>
        </p:spPr>
        <p:txBody>
          <a:bodyPr>
            <a:noAutofit/>
          </a:bodyPr>
          <a:lstStyle/>
          <a:p>
            <a:pPr lvl="0"/>
            <a:r>
              <a:rPr lang="en-US" sz="2400" dirty="0"/>
              <a:t>Pain points for job seekers:</a:t>
            </a:r>
          </a:p>
          <a:p>
            <a:pPr lvl="1"/>
            <a:r>
              <a:rPr lang="en-US" sz="2000" dirty="0"/>
              <a:t>Flex time</a:t>
            </a:r>
          </a:p>
          <a:p>
            <a:pPr lvl="1"/>
            <a:r>
              <a:rPr lang="en-US" sz="2000" dirty="0"/>
              <a:t>Hybrid or remote working</a:t>
            </a:r>
          </a:p>
          <a:p>
            <a:pPr lvl="1"/>
            <a:r>
              <a:rPr lang="en-US" sz="2000" dirty="0"/>
              <a:t>Benefits and non-monetary incentives</a:t>
            </a:r>
          </a:p>
          <a:p>
            <a:pPr lvl="1"/>
            <a:r>
              <a:rPr lang="en-US" sz="2000" dirty="0"/>
              <a:t>Others?</a:t>
            </a:r>
          </a:p>
        </p:txBody>
      </p:sp>
      <p:pic>
        <p:nvPicPr>
          <p:cNvPr id="5" name="Picture 4" descr="Free Dream Job Application photo and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30" y="3210386"/>
            <a:ext cx="4670675" cy="311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669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How do employers currently value RTTP / CLP credentials?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pic>
        <p:nvPicPr>
          <p:cNvPr id="5" name="Picture 2" descr="Free Membership Icon vector and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019" y="1930400"/>
            <a:ext cx="4890000" cy="388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577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How might the job environment be different between academic / industry / federal lab employers?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0700"/>
            <a:ext cx="1285875" cy="1257300"/>
          </a:xfrm>
          <a:prstGeom prst="rect">
            <a:avLst/>
          </a:prstGeom>
        </p:spPr>
      </p:pic>
      <p:pic>
        <p:nvPicPr>
          <p:cNvPr id="4098" name="Picture 2" descr="Free Arrows Man photo and picture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42" y="2186714"/>
            <a:ext cx="6058828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95296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538</TotalTime>
  <Words>432</Words>
  <Application>Microsoft Office PowerPoint</Application>
  <PresentationFormat>Widescreen</PresentationFormat>
  <Paragraphs>59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Facet</vt:lpstr>
      <vt:lpstr>Career Development Strategies for Tech Transfer Professionals and Recent Trends in Hiring and Retaining Staff</vt:lpstr>
      <vt:lpstr>Meet The Presenters: Glen Gardner </vt:lpstr>
      <vt:lpstr>Jason Stolworthy </vt:lpstr>
      <vt:lpstr>Mary Albertson</vt:lpstr>
      <vt:lpstr>Options available to those looking for a career in tech transfer</vt:lpstr>
      <vt:lpstr>Aligning Personal Goals with Professional Fulfillment </vt:lpstr>
      <vt:lpstr>Trends in Job Seeking</vt:lpstr>
      <vt:lpstr>How do employers currently value RTTP / CLP credentials?</vt:lpstr>
      <vt:lpstr>How might the job environment be different between academic / industry / federal lab employers?</vt:lpstr>
      <vt:lpstr>How might “volunteering” in various local or national professional organizations effect future job opportunities?</vt:lpstr>
      <vt:lpstr>What are the latest trends in salary &amp; compensation levels for tech transfer?</vt:lpstr>
      <vt:lpstr>Trends in Recruitment</vt:lpstr>
      <vt:lpstr>Trends in Retention</vt:lpstr>
      <vt:lpstr>AI and its Effect on Tech Transfer Workplaces</vt:lpstr>
      <vt:lpstr>Other 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Expanding Your Network (and Career) Using LinkedIn</dc:title>
  <dc:creator>kerstetter.kelsey@gmail.com</dc:creator>
  <cp:lastModifiedBy>kerst</cp:lastModifiedBy>
  <cp:revision>47</cp:revision>
  <dcterms:created xsi:type="dcterms:W3CDTF">2019-10-23T12:05:10Z</dcterms:created>
  <dcterms:modified xsi:type="dcterms:W3CDTF">2023-09-26T12:35:19Z</dcterms:modified>
</cp:coreProperties>
</file>