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70" r:id="rId4"/>
    <p:sldId id="271" r:id="rId5"/>
    <p:sldId id="282" r:id="rId6"/>
    <p:sldId id="286" r:id="rId7"/>
    <p:sldId id="283" r:id="rId8"/>
    <p:sldId id="281" r:id="rId9"/>
    <p:sldId id="287" r:id="rId10"/>
    <p:sldId id="284" r:id="rId11"/>
    <p:sldId id="285" r:id="rId12"/>
    <p:sldId id="272" r:id="rId13"/>
    <p:sldId id="289" r:id="rId14"/>
    <p:sldId id="290" r:id="rId15"/>
    <p:sldId id="288" r:id="rId16"/>
    <p:sldId id="291" r:id="rId17"/>
    <p:sldId id="292" r:id="rId18"/>
    <p:sldId id="273" r:id="rId19"/>
    <p:sldId id="294" r:id="rId20"/>
    <p:sldId id="293" r:id="rId21"/>
    <p:sldId id="295" r:id="rId22"/>
    <p:sldId id="296" r:id="rId23"/>
    <p:sldId id="297" r:id="rId24"/>
    <p:sldId id="274" r:id="rId25"/>
    <p:sldId id="298" r:id="rId26"/>
    <p:sldId id="279"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A941AA-701E-4926-AA1A-5712FF5FDC3C}" type="datetimeFigureOut">
              <a:rPr lang="en-US" smtClean="0"/>
              <a:t>10/10/2015</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252CBF-5EB8-4F1D-87A6-633782350338}" type="slidenum">
              <a:rPr lang="en-US" smtClean="0"/>
              <a:t>‹#›</a:t>
            </a:fld>
            <a:endParaRPr lang="en-US"/>
          </a:p>
        </p:txBody>
      </p:sp>
    </p:spTree>
    <p:extLst>
      <p:ext uri="{BB962C8B-B14F-4D97-AF65-F5344CB8AC3E}">
        <p14:creationId xmlns:p14="http://schemas.microsoft.com/office/powerpoint/2010/main" val="3459391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4F925-4780-4C80-B2E3-C0EBCF142018}" type="datetimeFigureOut">
              <a:rPr lang="sk-SK" smtClean="0"/>
              <a:t>10. 10. 2015</a:t>
            </a:fld>
            <a:endParaRPr lang="sk-SK"/>
          </a:p>
        </p:txBody>
      </p:sp>
      <p:sp>
        <p:nvSpPr>
          <p:cNvPr id="4" name="Zástupný symbol obrazu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56194-6987-42CF-BEDC-FE2D90A7AF94}" type="slidenum">
              <a:rPr lang="sk-SK" smtClean="0"/>
              <a:t>‹#›</a:t>
            </a:fld>
            <a:endParaRPr lang="sk-SK"/>
          </a:p>
        </p:txBody>
      </p:sp>
    </p:spTree>
    <p:extLst>
      <p:ext uri="{BB962C8B-B14F-4D97-AF65-F5344CB8AC3E}">
        <p14:creationId xmlns:p14="http://schemas.microsoft.com/office/powerpoint/2010/main" val="1646882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grpSp>
        <p:nvGrpSpPr>
          <p:cNvPr id="16" name="Gruppieren 15"/>
          <p:cNvGrpSpPr/>
          <p:nvPr userDrawn="1"/>
        </p:nvGrpSpPr>
        <p:grpSpPr>
          <a:xfrm>
            <a:off x="0" y="6237312"/>
            <a:ext cx="9144000" cy="513505"/>
            <a:chOff x="0" y="6237312"/>
            <a:chExt cx="9144000" cy="513505"/>
          </a:xfrm>
        </p:grpSpPr>
        <p:sp>
          <p:nvSpPr>
            <p:cNvPr id="7" name="Rechteck 6"/>
            <p:cNvSpPr/>
            <p:nvPr userDrawn="1"/>
          </p:nvSpPr>
          <p:spPr>
            <a:xfrm>
              <a:off x="144016" y="6381328"/>
              <a:ext cx="4572000" cy="338554"/>
            </a:xfrm>
            <a:prstGeom prst="rect">
              <a:avLst/>
            </a:prstGeom>
          </p:spPr>
          <p:txBody>
            <a:bodyPr>
              <a:spAutoFit/>
            </a:bodyPr>
            <a:lstStyle/>
            <a:p>
              <a:r>
                <a:rPr lang="en-US" sz="800" dirty="0" smtClean="0"/>
                <a:t>This project has received funding from the European Union’s Seventh Framework </a:t>
              </a:r>
              <a:r>
                <a:rPr lang="en-US" sz="800" dirty="0" err="1" smtClean="0"/>
                <a:t>Programme</a:t>
              </a:r>
              <a:r>
                <a:rPr lang="en-US" sz="800" dirty="0" smtClean="0"/>
                <a:t> for research, technological development and demonstration under grant agreement no [609531]</a:t>
              </a:r>
              <a:endParaRPr lang="en-US" sz="800" dirty="0"/>
            </a:p>
          </p:txBody>
        </p:sp>
        <p:pic>
          <p:nvPicPr>
            <p:cNvPr id="8" name="Picture 7"/>
            <p:cNvPicPr>
              <a:picLocks noChangeAspect="1" noChangeArrowheads="1"/>
            </p:cNvPicPr>
            <p:nvPr userDrawn="1"/>
          </p:nvPicPr>
          <p:blipFill>
            <a:blip r:embed="rId2" cstate="print"/>
            <a:srcRect/>
            <a:stretch>
              <a:fillRect/>
            </a:stretch>
          </p:blipFill>
          <p:spPr bwMode="auto">
            <a:xfrm>
              <a:off x="8532440" y="6381328"/>
              <a:ext cx="504056" cy="369489"/>
            </a:xfrm>
            <a:prstGeom prst="rect">
              <a:avLst/>
            </a:prstGeom>
            <a:noFill/>
            <a:ln w="9525">
              <a:noFill/>
              <a:miter lim="800000"/>
              <a:headEnd/>
              <a:tailEnd/>
            </a:ln>
          </p:spPr>
        </p:pic>
        <p:cxnSp>
          <p:nvCxnSpPr>
            <p:cNvPr id="10" name="Gerade Verbindung 9"/>
            <p:cNvCxnSpPr/>
            <p:nvPr userDrawn="1"/>
          </p:nvCxnSpPr>
          <p:spPr>
            <a:xfrm>
              <a:off x="0" y="6237312"/>
              <a:ext cx="9144000"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2" name="Picture 2"/>
          <p:cNvPicPr>
            <a:picLocks noChangeAspect="1" noChangeArrowheads="1"/>
          </p:cNvPicPr>
          <p:nvPr userDrawn="1"/>
        </p:nvPicPr>
        <p:blipFill>
          <a:blip r:embed="rId3" cstate="print"/>
          <a:srcRect/>
          <a:stretch>
            <a:fillRect/>
          </a:stretch>
        </p:blipFill>
        <p:spPr bwMode="auto">
          <a:xfrm>
            <a:off x="58043" y="44624"/>
            <a:ext cx="1129581" cy="847809"/>
          </a:xfrm>
          <a:prstGeom prst="rect">
            <a:avLst/>
          </a:prstGeom>
          <a:noFill/>
          <a:ln w="9525">
            <a:noFill/>
            <a:miter lim="800000"/>
            <a:headEnd/>
            <a:tailEnd/>
          </a:ln>
        </p:spPr>
      </p:pic>
      <p:cxnSp>
        <p:nvCxnSpPr>
          <p:cNvPr id="14" name="Gerade Verbindung 13"/>
          <p:cNvCxnSpPr/>
          <p:nvPr userDrawn="1"/>
        </p:nvCxnSpPr>
        <p:spPr>
          <a:xfrm>
            <a:off x="0" y="836712"/>
            <a:ext cx="9144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1B569002-1047-44C4-8578-79A4E5B5815B}" type="datetimeFigureOut">
              <a:rPr lang="en-US" smtClean="0"/>
              <a:t>10/10/2015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6849972-ACC8-46C4-BEB4-38AA44D127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1B569002-1047-44C4-8578-79A4E5B5815B}" type="datetimeFigureOut">
              <a:rPr lang="en-US" smtClean="0"/>
              <a:t>10/10/2015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6849972-ACC8-46C4-BEB4-38AA44D127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1B569002-1047-44C4-8578-79A4E5B5815B}" type="datetimeFigureOut">
              <a:rPr lang="en-US" smtClean="0"/>
              <a:t>10/10/2015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6849972-ACC8-46C4-BEB4-38AA44D127F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B569002-1047-44C4-8578-79A4E5B5815B}" type="datetimeFigureOut">
              <a:rPr lang="en-US" smtClean="0"/>
              <a:t>10/10/2015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6849972-ACC8-46C4-BEB4-38AA44D127F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1B569002-1047-44C4-8578-79A4E5B5815B}" type="datetimeFigureOut">
              <a:rPr lang="en-US" smtClean="0"/>
              <a:t>10/10/2015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6849972-ACC8-46C4-BEB4-38AA44D127F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1B569002-1047-44C4-8578-79A4E5B5815B}" type="datetimeFigureOut">
              <a:rPr lang="en-US" smtClean="0"/>
              <a:t>10/10/2015</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86849972-ACC8-46C4-BEB4-38AA44D127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1B569002-1047-44C4-8578-79A4E5B5815B}" type="datetimeFigureOut">
              <a:rPr lang="en-US" smtClean="0"/>
              <a:t>10/10/2015</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86849972-ACC8-46C4-BEB4-38AA44D127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569002-1047-44C4-8578-79A4E5B5815B}" type="datetimeFigureOut">
              <a:rPr lang="en-US" smtClean="0"/>
              <a:t>10/10/2015</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86849972-ACC8-46C4-BEB4-38AA44D127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569002-1047-44C4-8578-79A4E5B5815B}" type="datetimeFigureOut">
              <a:rPr lang="en-US" smtClean="0"/>
              <a:t>10/10/2015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6849972-ACC8-46C4-BEB4-38AA44D127F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569002-1047-44C4-8578-79A4E5B5815B}" type="datetimeFigureOut">
              <a:rPr lang="en-US" smtClean="0"/>
              <a:t>10/10/2015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6849972-ACC8-46C4-BEB4-38AA44D127F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69002-1047-44C4-8578-79A4E5B5815B}" type="datetimeFigureOut">
              <a:rPr lang="en-US" smtClean="0"/>
              <a:t>10/10/2015</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49972-ACC8-46C4-BEB4-38AA44D127FB}" type="slidenum">
              <a:rPr lang="en-US" smtClean="0"/>
              <a:t>‹#›</a:t>
            </a:fld>
            <a:endParaRPr lang="en-US"/>
          </a:p>
        </p:txBody>
      </p:sp>
      <p:grpSp>
        <p:nvGrpSpPr>
          <p:cNvPr id="7" name="Gruppieren 6"/>
          <p:cNvGrpSpPr/>
          <p:nvPr userDrawn="1"/>
        </p:nvGrpSpPr>
        <p:grpSpPr>
          <a:xfrm>
            <a:off x="0" y="6237312"/>
            <a:ext cx="9144000" cy="513505"/>
            <a:chOff x="0" y="6237312"/>
            <a:chExt cx="9144000" cy="513505"/>
          </a:xfrm>
        </p:grpSpPr>
        <p:sp>
          <p:nvSpPr>
            <p:cNvPr id="8" name="Rechteck 7"/>
            <p:cNvSpPr/>
            <p:nvPr userDrawn="1"/>
          </p:nvSpPr>
          <p:spPr>
            <a:xfrm>
              <a:off x="144016" y="6381328"/>
              <a:ext cx="4572000" cy="338554"/>
            </a:xfrm>
            <a:prstGeom prst="rect">
              <a:avLst/>
            </a:prstGeom>
          </p:spPr>
          <p:txBody>
            <a:bodyPr>
              <a:spAutoFit/>
            </a:bodyPr>
            <a:lstStyle/>
            <a:p>
              <a:r>
                <a:rPr lang="en-US" sz="800" dirty="0" smtClean="0"/>
                <a:t>This project has received funding from the European Union’s Seventh Framework </a:t>
              </a:r>
              <a:r>
                <a:rPr lang="en-US" sz="800" dirty="0" err="1" smtClean="0"/>
                <a:t>Programme</a:t>
              </a:r>
              <a:r>
                <a:rPr lang="en-US" sz="800" dirty="0" smtClean="0"/>
                <a:t> for research, technological development and demonstration under grant agreement no [609531]</a:t>
              </a:r>
              <a:endParaRPr lang="en-US" sz="800" dirty="0"/>
            </a:p>
          </p:txBody>
        </p:sp>
        <p:pic>
          <p:nvPicPr>
            <p:cNvPr id="9" name="Picture 7"/>
            <p:cNvPicPr>
              <a:picLocks noChangeAspect="1" noChangeArrowheads="1"/>
            </p:cNvPicPr>
            <p:nvPr userDrawn="1"/>
          </p:nvPicPr>
          <p:blipFill>
            <a:blip r:embed="rId13" cstate="print"/>
            <a:srcRect/>
            <a:stretch>
              <a:fillRect/>
            </a:stretch>
          </p:blipFill>
          <p:spPr bwMode="auto">
            <a:xfrm>
              <a:off x="8532440" y="6381328"/>
              <a:ext cx="504056" cy="369489"/>
            </a:xfrm>
            <a:prstGeom prst="rect">
              <a:avLst/>
            </a:prstGeom>
            <a:noFill/>
            <a:ln w="9525">
              <a:noFill/>
              <a:miter lim="800000"/>
              <a:headEnd/>
              <a:tailEnd/>
            </a:ln>
          </p:spPr>
        </p:pic>
        <p:cxnSp>
          <p:nvCxnSpPr>
            <p:cNvPr id="10" name="Gerade Verbindung 9"/>
            <p:cNvCxnSpPr/>
            <p:nvPr userDrawn="1"/>
          </p:nvCxnSpPr>
          <p:spPr>
            <a:xfrm>
              <a:off x="0" y="6237312"/>
              <a:ext cx="9144000"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1" name="Picture 2"/>
          <p:cNvPicPr>
            <a:picLocks noChangeAspect="1" noChangeArrowheads="1"/>
          </p:cNvPicPr>
          <p:nvPr userDrawn="1"/>
        </p:nvPicPr>
        <p:blipFill>
          <a:blip r:embed="rId14" cstate="print"/>
          <a:srcRect/>
          <a:stretch>
            <a:fillRect/>
          </a:stretch>
        </p:blipFill>
        <p:spPr bwMode="auto">
          <a:xfrm>
            <a:off x="58043" y="44624"/>
            <a:ext cx="1129581" cy="847809"/>
          </a:xfrm>
          <a:prstGeom prst="rect">
            <a:avLst/>
          </a:prstGeom>
          <a:noFill/>
          <a:ln w="9525">
            <a:noFill/>
            <a:miter lim="800000"/>
            <a:headEnd/>
            <a:tailEnd/>
          </a:ln>
        </p:spPr>
      </p:pic>
      <p:cxnSp>
        <p:nvCxnSpPr>
          <p:cNvPr id="12" name="Gerade Verbindung 11"/>
          <p:cNvCxnSpPr/>
          <p:nvPr userDrawn="1"/>
        </p:nvCxnSpPr>
        <p:spPr>
          <a:xfrm>
            <a:off x="0" y="836712"/>
            <a:ext cx="9144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userDrawn="1"/>
        </p:nvSpPr>
        <p:spPr>
          <a:xfrm>
            <a:off x="7668344" y="116632"/>
            <a:ext cx="1368152" cy="646331"/>
          </a:xfrm>
          <a:prstGeom prst="rect">
            <a:avLst/>
          </a:prstGeom>
          <a:noFill/>
        </p:spPr>
        <p:txBody>
          <a:bodyPr wrap="square" rtlCol="0">
            <a:spAutoFit/>
          </a:bodyPr>
          <a:lstStyle/>
          <a:p>
            <a:pPr algn="r"/>
            <a:r>
              <a:rPr lang="en-US" sz="1200" dirty="0" smtClean="0">
                <a:solidFill>
                  <a:srgbClr val="FF0000"/>
                </a:solidFill>
              </a:rPr>
              <a:t>Please insert the logo of your </a:t>
            </a:r>
            <a:r>
              <a:rPr lang="en-US" sz="1200" dirty="0" err="1" smtClean="0">
                <a:solidFill>
                  <a:srgbClr val="FF0000"/>
                </a:solidFill>
              </a:rPr>
              <a:t>organisation</a:t>
            </a:r>
            <a:r>
              <a:rPr lang="en-US" sz="1200" dirty="0" smtClean="0">
                <a:solidFill>
                  <a:srgbClr val="FF0000"/>
                </a:solidFill>
              </a:rPr>
              <a:t> here.</a:t>
            </a:r>
            <a:endParaRPr lang="en-US" sz="1200" dirty="0">
              <a:solidFill>
                <a:srgbClr val="FF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US" sz="3200" b="1" dirty="0"/>
              <a:t>T5.1 Twinning activities (RCTT)</a:t>
            </a:r>
            <a:br>
              <a:rPr lang="en-US" sz="3200" b="1" dirty="0"/>
            </a:br>
            <a:r>
              <a:rPr lang="en-US" sz="3200" b="1" dirty="0"/>
              <a:t>•	Review of each twinning (achievements, problems, recommendations)</a:t>
            </a:r>
            <a:br>
              <a:rPr lang="en-US" sz="3200" b="1" dirty="0"/>
            </a:br>
            <a:r>
              <a:rPr lang="en-US" sz="3200" b="1" dirty="0"/>
              <a:t>•	Final twinning report (status, elements, next steps)</a:t>
            </a:r>
            <a:br>
              <a:rPr lang="en-US" sz="3200" b="1" dirty="0"/>
            </a:br>
            <a:endParaRPr lang="en-GB" sz="2700" b="1" i="1" dirty="0"/>
          </a:p>
        </p:txBody>
      </p:sp>
      <p:sp>
        <p:nvSpPr>
          <p:cNvPr id="3" name="Untertitel 2"/>
          <p:cNvSpPr>
            <a:spLocks noGrp="1"/>
          </p:cNvSpPr>
          <p:nvPr>
            <p:ph type="subTitle" idx="1"/>
          </p:nvPr>
        </p:nvSpPr>
        <p:spPr/>
        <p:txBody>
          <a:bodyPr>
            <a:normAutofit/>
          </a:bodyPr>
          <a:lstStyle/>
          <a:p>
            <a:pPr>
              <a:spcBef>
                <a:spcPts val="0"/>
              </a:spcBef>
            </a:pPr>
            <a:r>
              <a:rPr lang="sk-SK" sz="2000" b="1" i="1" dirty="0" smtClean="0">
                <a:solidFill>
                  <a:schemeClr val="tx1"/>
                </a:solidFill>
              </a:rPr>
              <a:t>Dr</a:t>
            </a:r>
            <a:r>
              <a:rPr lang="sk-SK" sz="2000" b="1" i="1" dirty="0">
                <a:solidFill>
                  <a:schemeClr val="tx1"/>
                </a:solidFill>
              </a:rPr>
              <a:t>. Alexander A. </a:t>
            </a:r>
            <a:r>
              <a:rPr lang="sk-SK" sz="2000" b="1" i="1" dirty="0" smtClean="0">
                <a:solidFill>
                  <a:schemeClr val="tx1"/>
                </a:solidFill>
              </a:rPr>
              <a:t>Uspenskiy </a:t>
            </a:r>
            <a:endParaRPr lang="en-US" sz="2000" b="1" i="1" dirty="0" smtClean="0">
              <a:solidFill>
                <a:schemeClr val="tx1"/>
              </a:solidFill>
            </a:endParaRPr>
          </a:p>
          <a:p>
            <a:pPr>
              <a:spcBef>
                <a:spcPts val="0"/>
              </a:spcBef>
            </a:pPr>
            <a:r>
              <a:rPr lang="sk-SK" sz="2000" b="1" i="1" dirty="0" smtClean="0">
                <a:solidFill>
                  <a:schemeClr val="tx1"/>
                </a:solidFill>
              </a:rPr>
              <a:t>Director</a:t>
            </a:r>
            <a:endParaRPr lang="en-US" sz="2000" b="1" i="1" dirty="0" smtClean="0">
              <a:solidFill>
                <a:schemeClr val="tx1"/>
              </a:solidFill>
            </a:endParaRPr>
          </a:p>
          <a:p>
            <a:pPr>
              <a:spcBef>
                <a:spcPts val="0"/>
              </a:spcBef>
            </a:pPr>
            <a:r>
              <a:rPr lang="sk-SK" sz="2000" b="1" i="1" dirty="0">
                <a:solidFill>
                  <a:schemeClr val="tx1"/>
                </a:solidFill>
              </a:rPr>
              <a:t>Innovation Association  </a:t>
            </a:r>
          </a:p>
          <a:p>
            <a:pPr>
              <a:spcBef>
                <a:spcPts val="0"/>
              </a:spcBef>
            </a:pPr>
            <a:r>
              <a:rPr lang="en-US" sz="2000" b="1" i="1" dirty="0" smtClean="0">
                <a:solidFill>
                  <a:schemeClr val="tx1"/>
                </a:solidFill>
              </a:rPr>
              <a:t>“</a:t>
            </a:r>
            <a:r>
              <a:rPr lang="sk-SK" sz="2000" b="1" i="1" dirty="0" smtClean="0">
                <a:solidFill>
                  <a:schemeClr val="tx1"/>
                </a:solidFill>
              </a:rPr>
              <a:t>Republican </a:t>
            </a:r>
            <a:r>
              <a:rPr lang="sk-SK" sz="2000" b="1" i="1" dirty="0">
                <a:solidFill>
                  <a:schemeClr val="tx1"/>
                </a:solidFill>
              </a:rPr>
              <a:t>Centre for Technology </a:t>
            </a:r>
            <a:r>
              <a:rPr lang="sk-SK" sz="2000" b="1" i="1" dirty="0" smtClean="0">
                <a:solidFill>
                  <a:schemeClr val="tx1"/>
                </a:solidFill>
              </a:rPr>
              <a:t>Transfer</a:t>
            </a:r>
            <a:r>
              <a:rPr lang="en-US" sz="2000" b="1" i="1" dirty="0" smtClean="0">
                <a:solidFill>
                  <a:schemeClr val="tx1"/>
                </a:solidFill>
              </a:rPr>
              <a:t>”</a:t>
            </a:r>
            <a:r>
              <a:rPr lang="sk-SK" sz="2000" b="1" i="1" dirty="0" smtClean="0">
                <a:solidFill>
                  <a:schemeClr val="tx1"/>
                </a:solidFill>
              </a:rPr>
              <a:t> </a:t>
            </a:r>
            <a:endParaRPr lang="en-US" sz="2000" b="1" i="1" dirty="0" smtClean="0">
              <a:solidFill>
                <a:schemeClr val="tx1"/>
              </a:solidFill>
            </a:endParaRPr>
          </a:p>
          <a:p>
            <a:pPr>
              <a:spcBef>
                <a:spcPts val="0"/>
              </a:spcBef>
            </a:pPr>
            <a:r>
              <a:rPr lang="en-US" sz="2000" b="1" i="1" dirty="0" smtClean="0">
                <a:solidFill>
                  <a:schemeClr val="tx1"/>
                </a:solidFill>
              </a:rPr>
              <a:t>Stuttgart, 06.10.2015</a:t>
            </a:r>
          </a:p>
          <a:p>
            <a:pPr>
              <a:spcBef>
                <a:spcPts val="0"/>
              </a:spcBef>
            </a:pPr>
            <a:endParaRPr lang="sk-SK" sz="2000" dirty="0"/>
          </a:p>
          <a:p>
            <a:endParaRPr lang="sk-SK" sz="2000" dirty="0"/>
          </a:p>
          <a:p>
            <a:endParaRPr lang="en-US" sz="20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a:t>1.2. </a:t>
            </a:r>
            <a:r>
              <a:rPr lang="en-GB" sz="2400" b="1" dirty="0" smtClean="0"/>
              <a:t> </a:t>
            </a:r>
            <a:r>
              <a:rPr lang="en-GB" sz="2400" b="1" dirty="0"/>
              <a:t>Twinning 1/Step </a:t>
            </a:r>
            <a:r>
              <a:rPr lang="en-GB" sz="2400" b="1" dirty="0" smtClean="0"/>
              <a:t>2/Achievements</a:t>
            </a:r>
            <a:endParaRPr lang="en-GB" sz="2400" b="1" dirty="0"/>
          </a:p>
        </p:txBody>
      </p:sp>
      <p:sp>
        <p:nvSpPr>
          <p:cNvPr id="3" name="Zástupný symbol obsahu 2"/>
          <p:cNvSpPr>
            <a:spLocks noGrp="1"/>
          </p:cNvSpPr>
          <p:nvPr>
            <p:ph idx="1"/>
          </p:nvPr>
        </p:nvSpPr>
        <p:spPr>
          <a:xfrm>
            <a:off x="457200" y="1412776"/>
            <a:ext cx="8229600" cy="4713387"/>
          </a:xfrm>
        </p:spPr>
        <p:txBody>
          <a:bodyPr>
            <a:normAutofit fontScale="25000" lnSpcReduction="20000"/>
          </a:bodyPr>
          <a:lstStyle/>
          <a:p>
            <a:pPr marL="0" indent="0" algn="just">
              <a:buNone/>
            </a:pPr>
            <a:r>
              <a:rPr lang="en-US" sz="6000" b="1" dirty="0"/>
              <a:t>Twinning 1</a:t>
            </a:r>
          </a:p>
          <a:p>
            <a:pPr marL="0" indent="0" algn="just">
              <a:buNone/>
            </a:pPr>
            <a:r>
              <a:rPr lang="en-US" sz="6000" dirty="0"/>
              <a:t>Step 2: Twinning IPA Craiova – NTUU KPI in </a:t>
            </a:r>
            <a:r>
              <a:rPr lang="en-US" sz="6000" b="1" dirty="0"/>
              <a:t>Craiova</a:t>
            </a:r>
            <a:r>
              <a:rPr lang="en-US" sz="6000" dirty="0"/>
              <a:t>, Romania 23-25 April 2015</a:t>
            </a:r>
          </a:p>
          <a:p>
            <a:pPr marL="0" indent="0" algn="just">
              <a:buNone/>
            </a:pPr>
            <a:r>
              <a:rPr lang="en-US" sz="6000" b="1" dirty="0"/>
              <a:t>The following results have been achieved during the twinning:</a:t>
            </a:r>
          </a:p>
          <a:p>
            <a:pPr marL="0" indent="0" algn="just">
              <a:buNone/>
            </a:pPr>
            <a:r>
              <a:rPr lang="en-US" sz="6000" dirty="0"/>
              <a:t>1.	The 3 Agreements on partnership and cooperation were signed between the Science Park “</a:t>
            </a:r>
            <a:r>
              <a:rPr lang="en-US" sz="6000" dirty="0" err="1" smtClean="0"/>
              <a:t>Kyivska</a:t>
            </a:r>
            <a:r>
              <a:rPr lang="en-US" sz="6000" dirty="0" smtClean="0"/>
              <a:t> </a:t>
            </a:r>
            <a:r>
              <a:rPr lang="en-US" sz="6000" dirty="0" err="1"/>
              <a:t>Polytechnica</a:t>
            </a:r>
            <a:r>
              <a:rPr lang="en-US" sz="6000" dirty="0"/>
              <a:t>” and the following parties: SC IPA SA Craiova, University of Craiova, SC </a:t>
            </a:r>
            <a:r>
              <a:rPr lang="en-US" sz="6000" dirty="0" err="1" smtClean="0"/>
              <a:t>Cardimed</a:t>
            </a:r>
            <a:r>
              <a:rPr lang="en-US" sz="6000" dirty="0" smtClean="0"/>
              <a:t> </a:t>
            </a:r>
            <a:r>
              <a:rPr lang="en-US" sz="6000" dirty="0"/>
              <a:t>SRL. These Agreements are aimed at promoting joint effort and teaming the Parties' expertise with the view to development of the innovation implementation practices, help develop and implement innovation projects. Furthermore, according to these agreements the above mentioned Romanian organizations received rights to operate in the ecosystem of the Science Park “</a:t>
            </a:r>
            <a:r>
              <a:rPr lang="en-US" sz="6000" dirty="0" err="1"/>
              <a:t>Kyivska</a:t>
            </a:r>
            <a:r>
              <a:rPr lang="en-US" sz="6000" dirty="0"/>
              <a:t> </a:t>
            </a:r>
            <a:r>
              <a:rPr lang="en-US" sz="6000" dirty="0" err="1"/>
              <a:t>Polytechnica</a:t>
            </a:r>
            <a:r>
              <a:rPr lang="en-US" sz="6000" dirty="0"/>
              <a:t>” namely work with its scientists using its facilities and other </a:t>
            </a:r>
            <a:r>
              <a:rPr lang="en-US" sz="6000" dirty="0" smtClean="0"/>
              <a:t>equipment</a:t>
            </a:r>
            <a:r>
              <a:rPr lang="en-US" sz="6000" dirty="0"/>
              <a:t>.  </a:t>
            </a:r>
          </a:p>
          <a:p>
            <a:pPr marL="0" indent="0" algn="just">
              <a:buNone/>
            </a:pPr>
            <a:r>
              <a:rPr lang="en-US" sz="6000" dirty="0"/>
              <a:t>2.	SC IPA SA Craiova and The Science Park “</a:t>
            </a:r>
            <a:r>
              <a:rPr lang="en-US" sz="6000" dirty="0" err="1"/>
              <a:t>Kyivska</a:t>
            </a:r>
            <a:r>
              <a:rPr lang="en-US" sz="6000" dirty="0"/>
              <a:t> </a:t>
            </a:r>
            <a:r>
              <a:rPr lang="en-US" sz="6000" dirty="0" err="1"/>
              <a:t>Polytechnica</a:t>
            </a:r>
            <a:r>
              <a:rPr lang="en-US" sz="6000" dirty="0"/>
              <a:t>” took part in the preparation of the OPTIMUS project for HORIZON 2020 Call: H2020-INSO-2015-CNECT. </a:t>
            </a:r>
          </a:p>
          <a:p>
            <a:pPr marL="0" indent="0" algn="just">
              <a:buNone/>
            </a:pPr>
            <a:r>
              <a:rPr lang="en-US" sz="6000" dirty="0"/>
              <a:t>3.	Participants agreed that SP “KP” will invite representatives of the University of Craiova and S.C. IPA S.A. CIFATT Craiova to the All-Ukrainian Festival of Innovation Projects “Sikorsky Challenge”, which is held annually at the NTUU “KPI”. This will lead to the strengthening of partnerships and a better exchange of experience in the field of innovation development.</a:t>
            </a:r>
          </a:p>
          <a:p>
            <a:pPr marL="0" indent="0" algn="just">
              <a:buNone/>
            </a:pPr>
            <a:r>
              <a:rPr lang="en-US" sz="6000" dirty="0"/>
              <a:t>4.	The strategy of implementation TO/TR prepared within the </a:t>
            </a:r>
            <a:r>
              <a:rPr lang="en-US" sz="6000" dirty="0" err="1"/>
              <a:t>NoGAP</a:t>
            </a:r>
            <a:r>
              <a:rPr lang="en-US" sz="6000" dirty="0"/>
              <a:t> project was discussed and adopted, which will allow to boost the achievement of project targets in terms of timing and quality.</a:t>
            </a:r>
          </a:p>
          <a:p>
            <a:pPr marL="0" indent="0" algn="just">
              <a:buNone/>
            </a:pPr>
            <a:r>
              <a:rPr lang="en-US" sz="6000" dirty="0"/>
              <a:t>5.	Areas of partners’ competence, which are the most developed among the participants and can be a competitive advantage in the markets for technology transfer, were identified. It is expected that in the future this will lead to successful collaborative projects.</a:t>
            </a:r>
          </a:p>
          <a:p>
            <a:pPr marL="0" indent="0" algn="just">
              <a:buNone/>
            </a:pPr>
            <a:r>
              <a:rPr lang="en-US" sz="6000" dirty="0"/>
              <a:t>6.	Potential participants to participate in consortia of European innovation programs (Horizon 2020 et al.) were identified, which will allow strengthening Ukrainian-Romanian R&amp;D collaboration.</a:t>
            </a:r>
          </a:p>
          <a:p>
            <a:pPr marL="0" indent="0">
              <a:buNone/>
            </a:pPr>
            <a:endParaRPr lang="en-US" sz="2800" dirty="0" smtClean="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59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a:t>1.2. </a:t>
            </a:r>
            <a:r>
              <a:rPr lang="en-GB" sz="2400" b="1" dirty="0" smtClean="0"/>
              <a:t> </a:t>
            </a:r>
            <a:r>
              <a:rPr lang="en-GB" sz="2400" b="1" dirty="0"/>
              <a:t>Twinning </a:t>
            </a:r>
            <a:r>
              <a:rPr lang="en-GB" sz="2400" b="1" dirty="0" smtClean="0"/>
              <a:t>1/Conclusion</a:t>
            </a:r>
            <a:endParaRPr lang="en-GB" sz="2400" b="1" dirty="0"/>
          </a:p>
        </p:txBody>
      </p:sp>
      <p:sp>
        <p:nvSpPr>
          <p:cNvPr id="3" name="Zástupný symbol obsahu 2"/>
          <p:cNvSpPr>
            <a:spLocks noGrp="1"/>
          </p:cNvSpPr>
          <p:nvPr>
            <p:ph idx="1"/>
          </p:nvPr>
        </p:nvSpPr>
        <p:spPr/>
        <p:txBody>
          <a:bodyPr>
            <a:normAutofit fontScale="70000" lnSpcReduction="20000"/>
          </a:bodyPr>
          <a:lstStyle/>
          <a:p>
            <a:pPr marL="0" indent="0" algn="just">
              <a:buNone/>
            </a:pPr>
            <a:r>
              <a:rPr lang="en-US" sz="2900" b="1" dirty="0"/>
              <a:t>Twinning 1</a:t>
            </a:r>
          </a:p>
          <a:p>
            <a:pPr marL="0" indent="0" algn="just">
              <a:buNone/>
            </a:pPr>
            <a:r>
              <a:rPr lang="en-US" sz="2800" b="1" dirty="0"/>
              <a:t>Conclusion </a:t>
            </a:r>
          </a:p>
          <a:p>
            <a:pPr marL="0" indent="0" algn="just">
              <a:buNone/>
            </a:pPr>
            <a:r>
              <a:rPr lang="en-US" sz="2800" dirty="0"/>
              <a:t>	Networking could be seeing as one of the major tools for bridging the gap between research, innovation and business creation as well as between organizations, countries and cultures. When thinking about this purpose, a significance of personal meetings with possible partners, exchange of ideas and solutions for mutual issues and discussion of possible ways of future cooperation cannot be overestimated.</a:t>
            </a:r>
          </a:p>
          <a:p>
            <a:pPr marL="0" indent="0" algn="just">
              <a:buNone/>
            </a:pPr>
            <a:r>
              <a:rPr lang="en-US" sz="2800" dirty="0"/>
              <a:t>	Both twinning events organized within the </a:t>
            </a:r>
            <a:r>
              <a:rPr lang="en-US" sz="2800" dirty="0" err="1"/>
              <a:t>NoGAP</a:t>
            </a:r>
            <a:r>
              <a:rPr lang="en-US" sz="2800" dirty="0"/>
              <a:t> project lead to achievement of its objectives namely: promoting networking in the field of energy efficiency and renewable energy between people and organizations from different areas and different countries. The new opportunities of implementing on practice the expertise acquired within the project seem to be a good foundation for future collabo-ration and for multiplication of project achievements.</a:t>
            </a:r>
          </a:p>
          <a:p>
            <a:pPr marL="0" indent="0">
              <a:buNone/>
            </a:pPr>
            <a:endParaRPr lang="en-US" sz="2800" dirty="0" smtClean="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957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2.1.</a:t>
            </a:r>
            <a:r>
              <a:rPr lang="en-GB" sz="2400" b="1" dirty="0"/>
              <a:t>	Twinning </a:t>
            </a:r>
            <a:r>
              <a:rPr lang="en-GB" sz="2400" b="1" dirty="0" smtClean="0"/>
              <a:t>2/Step 1/Objectives</a:t>
            </a:r>
            <a:endParaRPr lang="en-GB" sz="2400" b="1" dirty="0"/>
          </a:p>
        </p:txBody>
      </p:sp>
      <p:sp>
        <p:nvSpPr>
          <p:cNvPr id="3" name="Zástupný symbol obsahu 2"/>
          <p:cNvSpPr>
            <a:spLocks noGrp="1"/>
          </p:cNvSpPr>
          <p:nvPr>
            <p:ph idx="1"/>
          </p:nvPr>
        </p:nvSpPr>
        <p:spPr/>
        <p:txBody>
          <a:bodyPr>
            <a:normAutofit fontScale="85000" lnSpcReduction="20000"/>
          </a:bodyPr>
          <a:lstStyle/>
          <a:p>
            <a:pPr marL="0" indent="0" algn="just">
              <a:buNone/>
            </a:pPr>
            <a:r>
              <a:rPr lang="en-US" sz="2800" b="1" dirty="0"/>
              <a:t>Twinning 2</a:t>
            </a:r>
          </a:p>
          <a:p>
            <a:pPr marL="0" indent="0" algn="just">
              <a:buNone/>
            </a:pPr>
            <a:r>
              <a:rPr lang="en-US" sz="2800" dirty="0" smtClean="0"/>
              <a:t>Step </a:t>
            </a:r>
            <a:r>
              <a:rPr lang="en-US" sz="2800" dirty="0"/>
              <a:t>1: </a:t>
            </a:r>
            <a:r>
              <a:rPr lang="sv-SE" sz="2800" dirty="0"/>
              <a:t>SEZ/SIG (in Belarus, Minsk - RCTT) </a:t>
            </a:r>
            <a:r>
              <a:rPr lang="en-US" sz="2800" dirty="0" smtClean="0"/>
              <a:t>– </a:t>
            </a:r>
            <a:r>
              <a:rPr lang="en-US" sz="2800" dirty="0"/>
              <a:t>May 2015</a:t>
            </a:r>
          </a:p>
          <a:p>
            <a:pPr marL="0" indent="0" algn="just">
              <a:buNone/>
            </a:pPr>
            <a:r>
              <a:rPr lang="en-US" sz="2800" dirty="0"/>
              <a:t>1. Objectives of twinning</a:t>
            </a:r>
          </a:p>
          <a:p>
            <a:pPr marL="0" indent="0" algn="just">
              <a:buNone/>
            </a:pPr>
            <a:r>
              <a:rPr lang="en-US" sz="2800" dirty="0"/>
              <a:t>1.1. Exchange of experience between partner organizations from Belarus and organizations from Germany in the field of innovation, technology transfer in the area of energy efficiency and renewable energy. </a:t>
            </a:r>
          </a:p>
          <a:p>
            <a:pPr marL="0" indent="0" algn="just">
              <a:buNone/>
            </a:pPr>
            <a:r>
              <a:rPr lang="en-US" sz="2800" dirty="0"/>
              <a:t>1.2. Collaboration of SEZ Germany and RCTT in order to train Belarusian stakeholders for preparing business plans, generating profiles of companies, technology offers, technology requests and express of interest, innovation training for </a:t>
            </a:r>
            <a:r>
              <a:rPr lang="en-US" sz="2800" dirty="0" err="1"/>
              <a:t>multiplicators</a:t>
            </a:r>
            <a:r>
              <a:rPr lang="en-US" sz="2800" dirty="0"/>
              <a:t>.</a:t>
            </a:r>
          </a:p>
          <a:p>
            <a:pPr marL="0" indent="0" algn="just">
              <a:buNone/>
            </a:pPr>
            <a:r>
              <a:rPr lang="en-US" sz="2800" dirty="0"/>
              <a:t>1.3. Discussion of possibilities of working together within European projects.</a:t>
            </a:r>
          </a:p>
          <a:p>
            <a:pPr marL="0" indent="0" algn="just">
              <a:buNone/>
            </a:pPr>
            <a:endParaRPr lang="en-US" sz="2800" dirty="0" smtClean="0"/>
          </a:p>
          <a:p>
            <a:pPr marL="0" indent="0" algn="just">
              <a:buNone/>
            </a:pPr>
            <a:endParaRPr lang="en-US" sz="2800" dirty="0" smtClean="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071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2.1.</a:t>
            </a:r>
            <a:r>
              <a:rPr lang="en-GB" sz="2400" b="1" dirty="0"/>
              <a:t>	Twinning </a:t>
            </a:r>
            <a:r>
              <a:rPr lang="en-GB" sz="2400" b="1" dirty="0" smtClean="0"/>
              <a:t>2/Step 1</a:t>
            </a:r>
            <a:endParaRPr lang="en-GB" sz="2400" b="1" dirty="0"/>
          </a:p>
        </p:txBody>
      </p:sp>
      <p:sp>
        <p:nvSpPr>
          <p:cNvPr id="3" name="Zástupný symbol obsahu 2"/>
          <p:cNvSpPr>
            <a:spLocks noGrp="1"/>
          </p:cNvSpPr>
          <p:nvPr>
            <p:ph idx="1"/>
          </p:nvPr>
        </p:nvSpPr>
        <p:spPr>
          <a:xfrm>
            <a:off x="457200" y="1412776"/>
            <a:ext cx="8229600" cy="4713387"/>
          </a:xfrm>
        </p:spPr>
        <p:txBody>
          <a:bodyPr>
            <a:normAutofit/>
          </a:bodyPr>
          <a:lstStyle/>
          <a:p>
            <a:pPr marL="0" indent="0" algn="just">
              <a:buNone/>
            </a:pPr>
            <a:r>
              <a:rPr lang="en-US" sz="2000" b="1" dirty="0"/>
              <a:t>Twinning 2</a:t>
            </a:r>
          </a:p>
          <a:p>
            <a:pPr marL="0" indent="0" algn="just">
              <a:buNone/>
            </a:pPr>
            <a:r>
              <a:rPr lang="sv-SE" sz="2000" dirty="0"/>
              <a:t>Step 1: SEZ/SIG (in Belarus, </a:t>
            </a:r>
            <a:r>
              <a:rPr lang="sv-SE" sz="2000" b="1" dirty="0"/>
              <a:t>Minsk</a:t>
            </a:r>
            <a:r>
              <a:rPr lang="sv-SE" sz="2000" dirty="0"/>
              <a:t> - RCTT) – May 2015</a:t>
            </a:r>
          </a:p>
          <a:p>
            <a:pPr marL="0" indent="0" algn="just">
              <a:buNone/>
            </a:pPr>
            <a:endParaRPr lang="en-US" sz="2800" dirty="0"/>
          </a:p>
          <a:p>
            <a:pPr marL="0" indent="0" algn="just">
              <a:buNone/>
            </a:pPr>
            <a:endParaRPr lang="en-US" sz="2800" dirty="0" smtClean="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2276872"/>
            <a:ext cx="402960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794874"/>
            <a:ext cx="4104456" cy="308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721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2.1.</a:t>
            </a:r>
            <a:r>
              <a:rPr lang="en-GB" sz="2400" b="1" dirty="0"/>
              <a:t>	</a:t>
            </a:r>
            <a:r>
              <a:rPr lang="en-GB" sz="2400" b="1" dirty="0" smtClean="0"/>
              <a:t>Twinning 2/Step 1/Achievements</a:t>
            </a:r>
            <a:endParaRPr lang="en-GB" sz="2400" b="1" dirty="0"/>
          </a:p>
        </p:txBody>
      </p:sp>
      <p:sp>
        <p:nvSpPr>
          <p:cNvPr id="3" name="Zástupný symbol obsahu 2"/>
          <p:cNvSpPr>
            <a:spLocks noGrp="1"/>
          </p:cNvSpPr>
          <p:nvPr>
            <p:ph idx="1"/>
          </p:nvPr>
        </p:nvSpPr>
        <p:spPr/>
        <p:txBody>
          <a:bodyPr>
            <a:normAutofit fontScale="92500" lnSpcReduction="10000"/>
          </a:bodyPr>
          <a:lstStyle/>
          <a:p>
            <a:pPr marL="0" indent="0" algn="just">
              <a:buNone/>
            </a:pPr>
            <a:r>
              <a:rPr lang="en-US" sz="2200" b="1" dirty="0"/>
              <a:t>Twinning </a:t>
            </a:r>
            <a:r>
              <a:rPr lang="en-US" sz="2200" b="1" dirty="0" smtClean="0"/>
              <a:t>2</a:t>
            </a:r>
          </a:p>
          <a:p>
            <a:pPr marL="0" indent="0" algn="just">
              <a:buNone/>
            </a:pPr>
            <a:r>
              <a:rPr lang="sv-SE" sz="1800" dirty="0"/>
              <a:t>Step 1: SEZ/SIG (in Belarus, </a:t>
            </a:r>
            <a:r>
              <a:rPr lang="sv-SE" sz="1800" b="1" dirty="0"/>
              <a:t>Minsk</a:t>
            </a:r>
            <a:r>
              <a:rPr lang="sv-SE" sz="1800" dirty="0"/>
              <a:t> - RCTT) – May </a:t>
            </a:r>
            <a:r>
              <a:rPr lang="sv-SE" sz="1800" dirty="0" smtClean="0"/>
              <a:t>2015</a:t>
            </a:r>
          </a:p>
          <a:p>
            <a:pPr marL="0" indent="0" algn="just">
              <a:buNone/>
            </a:pPr>
            <a:r>
              <a:rPr lang="en-US" sz="1800" b="1" dirty="0"/>
              <a:t>Results/achievements of </a:t>
            </a:r>
            <a:r>
              <a:rPr lang="en-US" sz="1800" b="1" dirty="0" smtClean="0"/>
              <a:t>twinning:</a:t>
            </a:r>
            <a:endParaRPr lang="en-US" sz="1800" b="1" dirty="0"/>
          </a:p>
          <a:p>
            <a:pPr marL="0" indent="0" algn="just">
              <a:buNone/>
            </a:pPr>
            <a:r>
              <a:rPr lang="en-US" sz="1800" dirty="0"/>
              <a:t> </a:t>
            </a:r>
            <a:r>
              <a:rPr lang="en-US" sz="1800" dirty="0" smtClean="0"/>
              <a:t>    1. The </a:t>
            </a:r>
            <a:r>
              <a:rPr lang="en-US" sz="1800" dirty="0" err="1"/>
              <a:t>NoGAP</a:t>
            </a:r>
            <a:r>
              <a:rPr lang="en-US" sz="1800" dirty="0"/>
              <a:t> Transfer Week I (Belarus-Germany) gathered about 50 participants from 3 countries (Belarus, Germany and Moldova). Among the participants - representatives of SEZ, RCTT and its branch offices, BSATU, NCPs, </a:t>
            </a:r>
            <a:r>
              <a:rPr lang="en-US" sz="1800" dirty="0" err="1"/>
              <a:t>technoparks</a:t>
            </a:r>
            <a:r>
              <a:rPr lang="en-US" sz="1800" dirty="0"/>
              <a:t>, SMEs, the NAS of Belarus and representatives of the Moldovan innovation enterprises and organizations. Deputy Chairman of the NAS of Belarus Academician Sergei </a:t>
            </a:r>
            <a:r>
              <a:rPr lang="en-US" sz="1800" dirty="0" err="1"/>
              <a:t>Kilin</a:t>
            </a:r>
            <a:r>
              <a:rPr lang="en-US" sz="1800" dirty="0"/>
              <a:t> took part in the opening the Innovation Training for </a:t>
            </a:r>
            <a:r>
              <a:rPr lang="en-US" sz="1800" dirty="0" err="1"/>
              <a:t>multiplicators</a:t>
            </a:r>
            <a:r>
              <a:rPr lang="en-US" sz="1800" dirty="0"/>
              <a:t>: Innovation Strategies, Technology Transfer and Funding Opportunities. In the framework of the Week, guests from Germany and Moldova, in particular, were informed about RCTT, the NAS of Belarus and BSATU activities and also visited the exhibition of the NAS of Belarus "Achievements of the National Science for the Industrial Sector", museums of the NAS of Belarus and BSATU.</a:t>
            </a:r>
          </a:p>
          <a:p>
            <a:pPr marL="0" indent="0" algn="just">
              <a:buNone/>
            </a:pPr>
            <a:r>
              <a:rPr lang="en-US" sz="1800" dirty="0" smtClean="0"/>
              <a:t>     2. Participants </a:t>
            </a:r>
            <a:r>
              <a:rPr lang="en-US" sz="1800" dirty="0"/>
              <a:t>from Belarus and Moldova had trainings in business plan writing, innovation strategies, technology transfer and funding opportunities from EU funds, were trained in the preparation of TO, TR and </a:t>
            </a:r>
            <a:r>
              <a:rPr lang="en-US" sz="1800" dirty="0" err="1"/>
              <a:t>EoI</a:t>
            </a:r>
            <a:r>
              <a:rPr lang="en-US" sz="1800" dirty="0"/>
              <a:t> according the Enterprise Europe Network (EEN) requirements.</a:t>
            </a:r>
          </a:p>
          <a:p>
            <a:pPr marL="0" indent="0" algn="just">
              <a:buNone/>
            </a:pPr>
            <a:endParaRPr lang="sv-SE" sz="1800" dirty="0"/>
          </a:p>
          <a:p>
            <a:pPr marL="0" indent="0" algn="just">
              <a:buNone/>
            </a:pPr>
            <a:endParaRPr lang="en-US" sz="2800" b="1" dirty="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415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2.2.</a:t>
            </a:r>
            <a:r>
              <a:rPr lang="en-GB" sz="2400" b="1" dirty="0"/>
              <a:t>	Twinning 2/Step </a:t>
            </a:r>
            <a:r>
              <a:rPr lang="en-GB" sz="2400" b="1" dirty="0" smtClean="0"/>
              <a:t>2/Objectives</a:t>
            </a:r>
            <a:endParaRPr lang="en-GB" sz="2400" b="1" dirty="0"/>
          </a:p>
        </p:txBody>
      </p:sp>
      <p:sp>
        <p:nvSpPr>
          <p:cNvPr id="3" name="Zástupný symbol obsahu 2"/>
          <p:cNvSpPr>
            <a:spLocks noGrp="1"/>
          </p:cNvSpPr>
          <p:nvPr>
            <p:ph idx="1"/>
          </p:nvPr>
        </p:nvSpPr>
        <p:spPr/>
        <p:txBody>
          <a:bodyPr>
            <a:normAutofit fontScale="77500" lnSpcReduction="20000"/>
          </a:bodyPr>
          <a:lstStyle/>
          <a:p>
            <a:pPr marL="0" indent="0" algn="just">
              <a:buNone/>
            </a:pPr>
            <a:r>
              <a:rPr lang="en-US" sz="2800" b="1" dirty="0"/>
              <a:t>Twinning 2</a:t>
            </a:r>
          </a:p>
          <a:p>
            <a:pPr marL="0" indent="0" algn="just">
              <a:buNone/>
            </a:pPr>
            <a:r>
              <a:rPr lang="en-US" sz="2800" dirty="0" smtClean="0"/>
              <a:t>Step 2: </a:t>
            </a:r>
            <a:r>
              <a:rPr lang="en-US" sz="2800" dirty="0"/>
              <a:t>RCTT (in </a:t>
            </a:r>
            <a:r>
              <a:rPr lang="en-US" sz="2800" dirty="0" smtClean="0"/>
              <a:t>Germany, </a:t>
            </a:r>
            <a:r>
              <a:rPr lang="en-US" sz="2800" b="1" dirty="0" smtClean="0"/>
              <a:t>Karlsruhe</a:t>
            </a:r>
            <a:r>
              <a:rPr lang="en-US" sz="2800" dirty="0" smtClean="0"/>
              <a:t> </a:t>
            </a:r>
            <a:r>
              <a:rPr lang="en-US" sz="2800" dirty="0"/>
              <a:t>- SEZ/SIG) – </a:t>
            </a:r>
            <a:r>
              <a:rPr lang="en-US" sz="2800" dirty="0" smtClean="0"/>
              <a:t>June </a:t>
            </a:r>
            <a:r>
              <a:rPr lang="en-US" sz="2800" dirty="0"/>
              <a:t>2015</a:t>
            </a:r>
          </a:p>
          <a:p>
            <a:pPr marL="0" indent="0" algn="just">
              <a:buNone/>
            </a:pPr>
            <a:r>
              <a:rPr lang="en-US" sz="2800" dirty="0"/>
              <a:t>1. Objectives of twinning</a:t>
            </a:r>
          </a:p>
          <a:p>
            <a:pPr marL="0" indent="0" algn="just">
              <a:buNone/>
            </a:pPr>
            <a:r>
              <a:rPr lang="en-US" sz="2800" dirty="0"/>
              <a:t>1.1. Participation in the 2nd </a:t>
            </a:r>
            <a:r>
              <a:rPr lang="en-US" sz="2800" dirty="0" err="1"/>
              <a:t>NoGAP</a:t>
            </a:r>
            <a:r>
              <a:rPr lang="en-US" sz="2800" dirty="0"/>
              <a:t> Brokerage Event in Frankfurt am Main on 16 June</a:t>
            </a:r>
          </a:p>
          <a:p>
            <a:pPr marL="0" indent="0" algn="just">
              <a:buNone/>
            </a:pPr>
            <a:r>
              <a:rPr lang="en-US" sz="2800" dirty="0"/>
              <a:t>1.2. Exchange of experience between partner organizations from Belarus and organizations from Germany in the field of innovation, technology transfer in the area of energy efficiency and renewable energy. </a:t>
            </a:r>
          </a:p>
          <a:p>
            <a:pPr marL="0" indent="0" algn="just">
              <a:buNone/>
            </a:pPr>
            <a:r>
              <a:rPr lang="en-US" sz="2800" dirty="0"/>
              <a:t>1.2. Discussed instruments of financing RCTT’s projects from EU funds and prospects for collaboration between RCTT and German firms in the field of technology transfer.</a:t>
            </a:r>
          </a:p>
          <a:p>
            <a:pPr marL="0" indent="0" algn="just">
              <a:buNone/>
            </a:pPr>
            <a:r>
              <a:rPr lang="en-US" sz="2800" dirty="0"/>
              <a:t>1.3. Discussion of possibilities of working together within European projects.</a:t>
            </a:r>
          </a:p>
          <a:p>
            <a:pPr marL="0" indent="0" algn="just">
              <a:buNone/>
            </a:pPr>
            <a:endParaRPr lang="en-US" sz="2800" dirty="0" smtClean="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928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2.2.</a:t>
            </a:r>
            <a:r>
              <a:rPr lang="en-GB" sz="2400" b="1" dirty="0"/>
              <a:t>	Twinning 2/Step </a:t>
            </a:r>
            <a:r>
              <a:rPr lang="en-GB" sz="2400" b="1" dirty="0" smtClean="0"/>
              <a:t>2</a:t>
            </a:r>
            <a:endParaRPr lang="en-GB" sz="2400" b="1" dirty="0"/>
          </a:p>
        </p:txBody>
      </p:sp>
      <p:sp>
        <p:nvSpPr>
          <p:cNvPr id="3" name="Zástupný symbol obsahu 2"/>
          <p:cNvSpPr>
            <a:spLocks noGrp="1"/>
          </p:cNvSpPr>
          <p:nvPr>
            <p:ph idx="1"/>
          </p:nvPr>
        </p:nvSpPr>
        <p:spPr/>
        <p:txBody>
          <a:bodyPr>
            <a:normAutofit/>
          </a:bodyPr>
          <a:lstStyle/>
          <a:p>
            <a:pPr marL="0" indent="0" algn="just">
              <a:buNone/>
            </a:pPr>
            <a:r>
              <a:rPr lang="en-US" sz="1800" b="1" dirty="0"/>
              <a:t>Twinning 2</a:t>
            </a:r>
          </a:p>
          <a:p>
            <a:pPr marL="0" indent="0" algn="just">
              <a:buNone/>
            </a:pPr>
            <a:r>
              <a:rPr lang="en-US" sz="1800" dirty="0" smtClean="0"/>
              <a:t>Step 2: </a:t>
            </a:r>
            <a:r>
              <a:rPr lang="en-US" sz="1800" dirty="0"/>
              <a:t>RCTT (in </a:t>
            </a:r>
            <a:r>
              <a:rPr lang="en-US" sz="1800" dirty="0" smtClean="0"/>
              <a:t>Germany, </a:t>
            </a:r>
            <a:r>
              <a:rPr lang="en-US" sz="1800" b="1" dirty="0" smtClean="0"/>
              <a:t>Karlsruhe</a:t>
            </a:r>
            <a:r>
              <a:rPr lang="en-US" sz="1800" dirty="0" smtClean="0"/>
              <a:t> </a:t>
            </a:r>
            <a:r>
              <a:rPr lang="en-US" sz="1800" dirty="0"/>
              <a:t>- SEZ/SIG) – </a:t>
            </a:r>
            <a:r>
              <a:rPr lang="en-US" sz="1800" dirty="0" smtClean="0"/>
              <a:t>June </a:t>
            </a:r>
            <a:r>
              <a:rPr lang="en-US" sz="1800" dirty="0"/>
              <a:t>2015</a:t>
            </a:r>
          </a:p>
          <a:p>
            <a:pPr marL="0" indent="0" algn="just">
              <a:buNone/>
            </a:pPr>
            <a:endParaRPr lang="en-US" sz="2800" dirty="0" smtClean="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49" y="2276872"/>
            <a:ext cx="431501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500" y="3356992"/>
            <a:ext cx="355796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864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2.2.</a:t>
            </a:r>
            <a:r>
              <a:rPr lang="en-GB" sz="2400" b="1" dirty="0"/>
              <a:t>	Twinning 2/Step </a:t>
            </a:r>
            <a:r>
              <a:rPr lang="en-GB" sz="2400" b="1" dirty="0" smtClean="0"/>
              <a:t>2/Achievements</a:t>
            </a:r>
            <a:endParaRPr lang="en-GB" sz="2400" b="1" dirty="0"/>
          </a:p>
        </p:txBody>
      </p:sp>
      <p:sp>
        <p:nvSpPr>
          <p:cNvPr id="3" name="Zástupný symbol obsahu 2"/>
          <p:cNvSpPr>
            <a:spLocks noGrp="1"/>
          </p:cNvSpPr>
          <p:nvPr>
            <p:ph idx="1"/>
          </p:nvPr>
        </p:nvSpPr>
        <p:spPr/>
        <p:txBody>
          <a:bodyPr>
            <a:normAutofit fontScale="85000" lnSpcReduction="20000"/>
          </a:bodyPr>
          <a:lstStyle/>
          <a:p>
            <a:pPr marL="0" indent="0" algn="just">
              <a:buNone/>
            </a:pPr>
            <a:r>
              <a:rPr lang="en-US" sz="2800" b="1" dirty="0"/>
              <a:t>Twinning 2</a:t>
            </a:r>
          </a:p>
          <a:p>
            <a:pPr marL="0" indent="0" algn="just">
              <a:buNone/>
            </a:pPr>
            <a:r>
              <a:rPr lang="en-US" sz="2800" dirty="0" smtClean="0"/>
              <a:t>Step 2: </a:t>
            </a:r>
            <a:r>
              <a:rPr lang="en-US" sz="2800" dirty="0"/>
              <a:t>RCTT (in </a:t>
            </a:r>
            <a:r>
              <a:rPr lang="en-US" sz="2800" dirty="0" smtClean="0"/>
              <a:t>Germany, </a:t>
            </a:r>
            <a:r>
              <a:rPr lang="en-US" sz="2800" b="1" dirty="0" smtClean="0"/>
              <a:t>Karlsruhe</a:t>
            </a:r>
            <a:r>
              <a:rPr lang="en-US" sz="2800" dirty="0" smtClean="0"/>
              <a:t> </a:t>
            </a:r>
            <a:r>
              <a:rPr lang="en-US" sz="2800" dirty="0"/>
              <a:t>- SEZ/SIG) – </a:t>
            </a:r>
            <a:r>
              <a:rPr lang="en-US" sz="2800" dirty="0" smtClean="0"/>
              <a:t>June </a:t>
            </a:r>
            <a:r>
              <a:rPr lang="en-US" sz="2800" dirty="0"/>
              <a:t>2015</a:t>
            </a:r>
          </a:p>
          <a:p>
            <a:pPr marL="0" indent="0" algn="just">
              <a:buNone/>
            </a:pPr>
            <a:endParaRPr lang="en-US" sz="2800" b="1" dirty="0" smtClean="0"/>
          </a:p>
          <a:p>
            <a:pPr marL="0" indent="0" algn="just">
              <a:buNone/>
            </a:pPr>
            <a:r>
              <a:rPr lang="en-US" sz="2800" b="1" dirty="0" smtClean="0"/>
              <a:t>The </a:t>
            </a:r>
            <a:r>
              <a:rPr lang="en-US" sz="2800" b="1" dirty="0"/>
              <a:t>following results have been achieved during the twinning:</a:t>
            </a:r>
          </a:p>
          <a:p>
            <a:pPr marL="0" indent="0" algn="just">
              <a:buNone/>
            </a:pPr>
            <a:r>
              <a:rPr lang="en-US" sz="2800" dirty="0"/>
              <a:t>1.	The Participants of the twinning acquired experience of participation in brokerage events discussed prospects for collaboration in the EU programs.</a:t>
            </a:r>
          </a:p>
          <a:p>
            <a:pPr marL="0" indent="0" algn="just">
              <a:buNone/>
            </a:pPr>
            <a:r>
              <a:rPr lang="en-US" sz="2800" dirty="0"/>
              <a:t>2.	RCTT and SEZ exchanged of experience in the field of innovation, technology transfer in the area of energy efficiency and renewable energy.</a:t>
            </a:r>
          </a:p>
          <a:p>
            <a:pPr marL="0" indent="0" algn="just">
              <a:buNone/>
            </a:pPr>
            <a:r>
              <a:rPr lang="en-US" sz="2800" dirty="0"/>
              <a:t>3.	Representatives of RCTT acquainted with the possibilities and instruments of financing of innovative projects from EU funds. </a:t>
            </a:r>
          </a:p>
          <a:p>
            <a:pPr marL="0" indent="0" algn="just">
              <a:buNone/>
            </a:pPr>
            <a:endParaRPr lang="en-US" sz="2800" dirty="0" smtClean="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581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3.</a:t>
            </a:r>
            <a:r>
              <a:rPr lang="en-GB" sz="2400" b="1" dirty="0"/>
              <a:t>	</a:t>
            </a:r>
            <a:r>
              <a:rPr lang="en-GB" sz="2400" b="1" dirty="0" smtClean="0"/>
              <a:t>Twinning 2/Step 1/Objectives</a:t>
            </a:r>
            <a:endParaRPr lang="en-GB" sz="2400" b="1" dirty="0"/>
          </a:p>
        </p:txBody>
      </p:sp>
      <p:sp>
        <p:nvSpPr>
          <p:cNvPr id="3" name="Zástupný symbol obsahu 2"/>
          <p:cNvSpPr>
            <a:spLocks noGrp="1"/>
          </p:cNvSpPr>
          <p:nvPr>
            <p:ph idx="1"/>
          </p:nvPr>
        </p:nvSpPr>
        <p:spPr/>
        <p:txBody>
          <a:bodyPr>
            <a:normAutofit fontScale="77500" lnSpcReduction="20000"/>
          </a:bodyPr>
          <a:lstStyle/>
          <a:p>
            <a:pPr marL="0" indent="0">
              <a:buNone/>
            </a:pPr>
            <a:r>
              <a:rPr lang="en-US" sz="2800" b="1" dirty="0"/>
              <a:t>Twinning 3</a:t>
            </a:r>
          </a:p>
          <a:p>
            <a:pPr marL="0" indent="0">
              <a:buNone/>
            </a:pPr>
            <a:r>
              <a:rPr lang="en-US" sz="2800" dirty="0" smtClean="0"/>
              <a:t>Step </a:t>
            </a:r>
            <a:r>
              <a:rPr lang="en-US" sz="2800" dirty="0"/>
              <a:t>1: GTU (in </a:t>
            </a:r>
            <a:r>
              <a:rPr lang="en-US" sz="2800" dirty="0" smtClean="0"/>
              <a:t>Slovakia, </a:t>
            </a:r>
            <a:r>
              <a:rPr lang="en-US" sz="2800" b="1" dirty="0" smtClean="0"/>
              <a:t>Nitra</a:t>
            </a:r>
            <a:r>
              <a:rPr lang="en-US" sz="2800" dirty="0" smtClean="0"/>
              <a:t> </a:t>
            </a:r>
            <a:r>
              <a:rPr lang="en-US" sz="2800" dirty="0"/>
              <a:t>- SUA) – </a:t>
            </a:r>
            <a:r>
              <a:rPr lang="en-US" sz="2800" dirty="0" smtClean="0"/>
              <a:t>25-26 September 2014</a:t>
            </a:r>
          </a:p>
          <a:p>
            <a:pPr marL="0" indent="0">
              <a:buNone/>
            </a:pPr>
            <a:r>
              <a:rPr lang="en-US" sz="2800" b="1" dirty="0" smtClean="0"/>
              <a:t>Objectives: </a:t>
            </a:r>
            <a:endParaRPr lang="en-US" sz="2800" b="1" dirty="0"/>
          </a:p>
          <a:p>
            <a:pPr marL="0" indent="0">
              <a:buNone/>
            </a:pPr>
            <a:r>
              <a:rPr lang="en-US" sz="2800" dirty="0"/>
              <a:t>1.	To exchange experience between partner organizations from Slovakia and organizations from Georgia in the field of innovation and technology transfer in the area of energy efficiency and renewable energy; </a:t>
            </a:r>
          </a:p>
          <a:p>
            <a:pPr marL="0" indent="0">
              <a:buNone/>
            </a:pPr>
            <a:r>
              <a:rPr lang="en-US" sz="2800" dirty="0"/>
              <a:t>2.	To assist Georgian companies to generate profiles, technology offers, technology requests and expression of interest;</a:t>
            </a:r>
          </a:p>
          <a:p>
            <a:pPr marL="0" indent="0">
              <a:buNone/>
            </a:pPr>
            <a:r>
              <a:rPr lang="en-US" sz="2800" dirty="0"/>
              <a:t>3.	To discuss possibilities for further collaboration in H2020 forthcoming Calls, in Cross border, Erasmus + and other programs; </a:t>
            </a:r>
          </a:p>
          <a:p>
            <a:pPr marL="0" indent="0">
              <a:buNone/>
            </a:pPr>
            <a:r>
              <a:rPr lang="en-US" sz="2800" dirty="0"/>
              <a:t>4.	To discuss the possibility of establishment of the Regional Technology Transfer Center in Georgia, with participation of appropriate organizations from Armenia and Azerbaijan.</a:t>
            </a:r>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971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3.</a:t>
            </a:r>
            <a:r>
              <a:rPr lang="en-GB" sz="2400" b="1" dirty="0"/>
              <a:t>	</a:t>
            </a:r>
            <a:r>
              <a:rPr lang="en-GB" sz="2400" b="1" dirty="0" smtClean="0"/>
              <a:t>Twinning 2/Step 1</a:t>
            </a:r>
            <a:endParaRPr lang="en-GB" sz="2400" b="1" dirty="0"/>
          </a:p>
        </p:txBody>
      </p:sp>
      <p:sp>
        <p:nvSpPr>
          <p:cNvPr id="3" name="Zástupný symbol obsahu 2"/>
          <p:cNvSpPr>
            <a:spLocks noGrp="1"/>
          </p:cNvSpPr>
          <p:nvPr>
            <p:ph idx="1"/>
          </p:nvPr>
        </p:nvSpPr>
        <p:spPr/>
        <p:txBody>
          <a:bodyPr>
            <a:normAutofit/>
          </a:bodyPr>
          <a:lstStyle/>
          <a:p>
            <a:pPr marL="0" indent="0">
              <a:buNone/>
            </a:pPr>
            <a:r>
              <a:rPr lang="en-US" sz="2000" b="1" dirty="0"/>
              <a:t>Twinning 3</a:t>
            </a:r>
          </a:p>
          <a:p>
            <a:pPr marL="0" indent="0">
              <a:buNone/>
            </a:pPr>
            <a:r>
              <a:rPr lang="en-US" sz="2000" dirty="0" smtClean="0"/>
              <a:t>Step </a:t>
            </a:r>
            <a:r>
              <a:rPr lang="en-US" sz="2000" dirty="0"/>
              <a:t>1: GTU (in </a:t>
            </a:r>
            <a:r>
              <a:rPr lang="en-US" sz="2000" dirty="0" smtClean="0"/>
              <a:t>Slovakia, </a:t>
            </a:r>
            <a:r>
              <a:rPr lang="en-US" sz="2000" b="1" dirty="0" smtClean="0"/>
              <a:t>Nitra</a:t>
            </a:r>
            <a:r>
              <a:rPr lang="en-US" sz="2000" dirty="0" smtClean="0"/>
              <a:t> </a:t>
            </a:r>
            <a:r>
              <a:rPr lang="en-US" sz="2000" dirty="0"/>
              <a:t>- SUA) – </a:t>
            </a:r>
            <a:r>
              <a:rPr lang="en-US" sz="2000" dirty="0" smtClean="0"/>
              <a:t>25-26 September 2014</a:t>
            </a:r>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2564904"/>
            <a:ext cx="408045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461" y="3036168"/>
            <a:ext cx="3695011" cy="26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662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US" sz="2800" b="1" dirty="0" smtClean="0"/>
              <a:t>	Objective </a:t>
            </a:r>
            <a:r>
              <a:rPr lang="en-US" sz="2800" b="1" dirty="0"/>
              <a:t>of the twinning </a:t>
            </a:r>
            <a:r>
              <a:rPr lang="en-US" sz="2800" b="1" dirty="0" smtClean="0"/>
              <a:t>program</a:t>
            </a:r>
            <a:endParaRPr lang="en-GB" sz="2800" b="1" dirty="0"/>
          </a:p>
        </p:txBody>
      </p:sp>
      <p:sp>
        <p:nvSpPr>
          <p:cNvPr id="3" name="Zástupný symbol obsahu 2"/>
          <p:cNvSpPr>
            <a:spLocks noGrp="1"/>
          </p:cNvSpPr>
          <p:nvPr>
            <p:ph idx="1"/>
          </p:nvPr>
        </p:nvSpPr>
        <p:spPr/>
        <p:txBody>
          <a:bodyPr>
            <a:normAutofit/>
          </a:bodyPr>
          <a:lstStyle/>
          <a:p>
            <a:pPr marL="0" indent="0">
              <a:buNone/>
            </a:pPr>
            <a:endParaRPr lang="en-US" sz="2800" dirty="0" smtClean="0"/>
          </a:p>
          <a:p>
            <a:pPr marL="0" indent="0">
              <a:buNone/>
            </a:pPr>
            <a:endParaRPr lang="en-US" sz="2800" dirty="0"/>
          </a:p>
          <a:p>
            <a:pPr marL="0" indent="0" algn="just">
              <a:buNone/>
            </a:pPr>
            <a:r>
              <a:rPr lang="en-US" sz="2800" b="1" dirty="0" smtClean="0"/>
              <a:t>Objective </a:t>
            </a:r>
            <a:r>
              <a:rPr lang="en-US" sz="2800" b="1" dirty="0"/>
              <a:t>of the twinning and staff exchange </a:t>
            </a:r>
            <a:r>
              <a:rPr lang="en-US" sz="2800" b="1" dirty="0" smtClean="0"/>
              <a:t>program </a:t>
            </a:r>
            <a:r>
              <a:rPr lang="en-US" sz="2800" dirty="0"/>
              <a:t>– exchange of experience of partner organizations from EU countries and organizations from Eastern Partnership countries in the field of technology transfer in the area of energy efficiency and renewable energy.</a:t>
            </a:r>
            <a:endParaRPr lang="en-GB" sz="2800" dirty="0" smtClean="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231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000" b="1" dirty="0" smtClean="0"/>
              <a:t>3.</a:t>
            </a:r>
            <a:r>
              <a:rPr lang="en-GB" sz="2000" b="1" dirty="0"/>
              <a:t>	Twinning </a:t>
            </a:r>
            <a:r>
              <a:rPr lang="en-GB" sz="2000" b="1" dirty="0" smtClean="0"/>
              <a:t>3/Step 1/Achievements</a:t>
            </a:r>
            <a:endParaRPr lang="en-GB" sz="2000" b="1" dirty="0"/>
          </a:p>
        </p:txBody>
      </p:sp>
      <p:sp>
        <p:nvSpPr>
          <p:cNvPr id="3" name="Zástupný symbol obsahu 2"/>
          <p:cNvSpPr>
            <a:spLocks noGrp="1"/>
          </p:cNvSpPr>
          <p:nvPr>
            <p:ph idx="1"/>
          </p:nvPr>
        </p:nvSpPr>
        <p:spPr>
          <a:xfrm>
            <a:off x="457200" y="1412776"/>
            <a:ext cx="8229600" cy="4713387"/>
          </a:xfrm>
        </p:spPr>
        <p:txBody>
          <a:bodyPr>
            <a:noAutofit/>
          </a:bodyPr>
          <a:lstStyle/>
          <a:p>
            <a:pPr marL="0" indent="0" algn="just">
              <a:buNone/>
            </a:pPr>
            <a:r>
              <a:rPr lang="en-US" sz="1400" b="1" dirty="0"/>
              <a:t>Twinning 3</a:t>
            </a:r>
          </a:p>
          <a:p>
            <a:pPr marL="0" indent="0" algn="just">
              <a:buNone/>
            </a:pPr>
            <a:r>
              <a:rPr lang="en-US" sz="1400" dirty="0" smtClean="0"/>
              <a:t>Step </a:t>
            </a:r>
            <a:r>
              <a:rPr lang="en-US" sz="1400" dirty="0"/>
              <a:t>1: GTU (in </a:t>
            </a:r>
            <a:r>
              <a:rPr lang="en-US" sz="1400" dirty="0" smtClean="0"/>
              <a:t>Slovakia, Nitra </a:t>
            </a:r>
            <a:r>
              <a:rPr lang="en-US" sz="1400" dirty="0"/>
              <a:t>- SUA) – 23-26.9.2014</a:t>
            </a:r>
          </a:p>
          <a:p>
            <a:pPr marL="0" indent="0" algn="just">
              <a:buNone/>
            </a:pPr>
            <a:r>
              <a:rPr lang="en-US" sz="1400" b="1" dirty="0"/>
              <a:t>Results/achievements of twinning</a:t>
            </a:r>
          </a:p>
          <a:p>
            <a:pPr marL="0" indent="0" algn="just">
              <a:buNone/>
            </a:pPr>
            <a:r>
              <a:rPr lang="en-US" sz="1400" dirty="0"/>
              <a:t>1.	Agriculture has always been the traditional priority of Georgia. Due to political changes in the beginning of 90-ies, followed by the failure of economic, scientific and education systems, agricultural sciences (like most of the fields of sciences) faced stagnation. Consequently, in particular it became fragmentized. On the one hand, there are research teams and labs, which have survived and conduct their research, on the other hand they suffer from the lack of links to practice and relevant business, innovation and technology transfer process. </a:t>
            </a:r>
            <a:r>
              <a:rPr lang="en-US" sz="1400" dirty="0" err="1"/>
              <a:t>AgroBioTech</a:t>
            </a:r>
            <a:r>
              <a:rPr lang="en-US" sz="1400" dirty="0"/>
              <a:t> with its scope of activities is a relevant paradigm for Georgian researchers. The members of the Georgian team in cooperation with Slovak partners will support the cultivation of the best practice and experience of </a:t>
            </a:r>
            <a:r>
              <a:rPr lang="en-US" sz="1400" dirty="0" err="1"/>
              <a:t>AgroBioTech</a:t>
            </a:r>
            <a:r>
              <a:rPr lang="en-US" sz="1400" dirty="0"/>
              <a:t> in Georgia.  </a:t>
            </a:r>
          </a:p>
          <a:p>
            <a:pPr marL="0" indent="0" algn="just">
              <a:buNone/>
            </a:pPr>
            <a:r>
              <a:rPr lang="en-US" sz="1400" dirty="0"/>
              <a:t>2.	Though the Technology Transfer Centers of various profiles exist in Georgia, their activities are still limited. The reason is the lack of experience, gap between the research and enterprise, legislation obstacles (the latter is in the process of improvement) etc. In this respect the visit to the Technology Transfer Centre at SCSTI in Bratislava was very important. Georgian participants had intensive discussion and exchange of opinions with their host counterparts. As one of the main goals of the </a:t>
            </a:r>
            <a:r>
              <a:rPr lang="en-US" sz="1400" dirty="0" err="1"/>
              <a:t>NoGAP</a:t>
            </a:r>
            <a:r>
              <a:rPr lang="en-US" sz="1400" dirty="0"/>
              <a:t> project is to establish the TTC in Georgia, experience of TTC at SCSTI will be taken into account by the Georgian partners. </a:t>
            </a:r>
          </a:p>
          <a:p>
            <a:pPr marL="0" indent="0" algn="just">
              <a:buNone/>
            </a:pPr>
            <a:r>
              <a:rPr lang="en-US" sz="1400" dirty="0"/>
              <a:t>3.	The visit to Bratislava National Centre for research and application of renewable energy sources at the Slovak University of Technology was very interesting for the Georgian participants as with regard to the new technologies, also the management of the science. It should be noted the booklets and the books about the renewable energy presented to the guests. Experience of NC is very important for the faculty of energy of GTU. </a:t>
            </a:r>
            <a:endParaRPr lang="en-US" sz="1400" dirty="0" smtClean="0"/>
          </a:p>
          <a:p>
            <a:pPr marL="0" indent="0" algn="just">
              <a:buNone/>
            </a:pPr>
            <a:endParaRPr lang="en-US" sz="14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748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3.</a:t>
            </a:r>
            <a:r>
              <a:rPr lang="en-GB" sz="2400" b="1" dirty="0"/>
              <a:t>	Twinning 3/Step </a:t>
            </a:r>
            <a:r>
              <a:rPr lang="en-GB" sz="2400" b="1" dirty="0" smtClean="0"/>
              <a:t>2/Objectives</a:t>
            </a:r>
            <a:endParaRPr lang="en-GB" sz="2400" b="1" dirty="0"/>
          </a:p>
        </p:txBody>
      </p:sp>
      <p:sp>
        <p:nvSpPr>
          <p:cNvPr id="3" name="Zástupný symbol obsahu 2"/>
          <p:cNvSpPr>
            <a:spLocks noGrp="1"/>
          </p:cNvSpPr>
          <p:nvPr>
            <p:ph idx="1"/>
          </p:nvPr>
        </p:nvSpPr>
        <p:spPr>
          <a:xfrm>
            <a:off x="457200" y="1412776"/>
            <a:ext cx="8229600" cy="4713387"/>
          </a:xfrm>
        </p:spPr>
        <p:txBody>
          <a:bodyPr>
            <a:noAutofit/>
          </a:bodyPr>
          <a:lstStyle/>
          <a:p>
            <a:pPr marL="0" indent="0" algn="just">
              <a:buNone/>
            </a:pPr>
            <a:r>
              <a:rPr lang="en-US" sz="2000" b="1" dirty="0"/>
              <a:t>Twinning 3</a:t>
            </a:r>
          </a:p>
          <a:p>
            <a:pPr marL="0" indent="0" algn="just">
              <a:buNone/>
            </a:pPr>
            <a:r>
              <a:rPr lang="en-US" sz="2000" dirty="0" smtClean="0"/>
              <a:t>Step 2</a:t>
            </a:r>
            <a:r>
              <a:rPr lang="en-US" sz="2000" dirty="0"/>
              <a:t>: Twinning SUA Slovakia – GTU Georgia in </a:t>
            </a:r>
            <a:r>
              <a:rPr lang="en-US" sz="2000" b="1" dirty="0"/>
              <a:t>Tbilisi</a:t>
            </a:r>
            <a:r>
              <a:rPr lang="en-US" sz="2000" dirty="0"/>
              <a:t>, </a:t>
            </a:r>
            <a:r>
              <a:rPr lang="en-US" sz="2000" dirty="0" smtClean="0"/>
              <a:t>Georgia 17-18 </a:t>
            </a:r>
            <a:r>
              <a:rPr lang="en-US" sz="2000" dirty="0"/>
              <a:t>May, </a:t>
            </a:r>
            <a:r>
              <a:rPr lang="en-US" sz="2000" dirty="0" smtClean="0"/>
              <a:t>2015</a:t>
            </a:r>
          </a:p>
          <a:p>
            <a:pPr marL="0" indent="0" algn="just">
              <a:buNone/>
            </a:pPr>
            <a:endParaRPr lang="en-US" sz="2000" dirty="0" smtClean="0"/>
          </a:p>
          <a:p>
            <a:pPr marL="0" indent="0" algn="just">
              <a:buNone/>
            </a:pPr>
            <a:r>
              <a:rPr lang="en-US" sz="2000" dirty="0" smtClean="0"/>
              <a:t>Objectives</a:t>
            </a:r>
            <a:r>
              <a:rPr lang="en-US" sz="2000" dirty="0"/>
              <a:t>: </a:t>
            </a:r>
          </a:p>
          <a:p>
            <a:pPr lvl="0"/>
            <a:r>
              <a:rPr lang="en-US" sz="2000" dirty="0" smtClean="0"/>
              <a:t>Discussion </a:t>
            </a:r>
            <a:r>
              <a:rPr lang="en-US" sz="2000" dirty="0"/>
              <a:t>and brokerage of mutual opportunities;</a:t>
            </a:r>
            <a:endParaRPr lang="ru-RU" sz="2000" dirty="0"/>
          </a:p>
          <a:p>
            <a:pPr lvl="0"/>
            <a:r>
              <a:rPr lang="en-US" sz="2000" dirty="0"/>
              <a:t>Exchange of experience concerning the creation of Danube Center;</a:t>
            </a:r>
            <a:endParaRPr lang="ru-RU" sz="2000" dirty="0"/>
          </a:p>
          <a:p>
            <a:pPr lvl="0"/>
            <a:r>
              <a:rPr lang="en-US" sz="2000" dirty="0"/>
              <a:t>Profiles, technology offers, technology requests and expressions of interest generated by Georgian companies;</a:t>
            </a:r>
            <a:endParaRPr lang="ru-RU" sz="2000" dirty="0"/>
          </a:p>
          <a:p>
            <a:pPr lvl="0"/>
            <a:r>
              <a:rPr lang="en-US" sz="2000" dirty="0"/>
              <a:t>Identification of potential counterparts for further collaboration in European projects (Horizon 2020, Erasmus+, etc.);</a:t>
            </a:r>
            <a:endParaRPr lang="ru-RU" sz="2000" dirty="0"/>
          </a:p>
          <a:p>
            <a:pPr lvl="0"/>
            <a:r>
              <a:rPr lang="en-US" sz="2000" dirty="0"/>
              <a:t>Future perspectives of cooperation between SUA and </a:t>
            </a:r>
            <a:r>
              <a:rPr lang="en-US" sz="2000" dirty="0" smtClean="0"/>
              <a:t>GTU.</a:t>
            </a:r>
            <a:endParaRPr lang="ru-RU" sz="2000" dirty="0"/>
          </a:p>
          <a:p>
            <a:pPr marL="0" indent="0" algn="just">
              <a:buNone/>
            </a:pPr>
            <a:endParaRPr lang="en-US" sz="1400" dirty="0"/>
          </a:p>
          <a:p>
            <a:pPr marL="0" indent="0" algn="just">
              <a:buNone/>
            </a:pPr>
            <a:endParaRPr lang="en-US" sz="14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979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3.</a:t>
            </a:r>
            <a:r>
              <a:rPr lang="en-GB" sz="2400" b="1" dirty="0"/>
              <a:t>	Twinning 3/Step </a:t>
            </a:r>
            <a:r>
              <a:rPr lang="en-GB" sz="2400" b="1" dirty="0" smtClean="0"/>
              <a:t>2</a:t>
            </a:r>
            <a:endParaRPr lang="en-GB" sz="2400" b="1" dirty="0"/>
          </a:p>
        </p:txBody>
      </p:sp>
      <p:sp>
        <p:nvSpPr>
          <p:cNvPr id="3" name="Zástupný symbol obsahu 2"/>
          <p:cNvSpPr>
            <a:spLocks noGrp="1"/>
          </p:cNvSpPr>
          <p:nvPr>
            <p:ph idx="1"/>
          </p:nvPr>
        </p:nvSpPr>
        <p:spPr>
          <a:xfrm>
            <a:off x="457200" y="1412776"/>
            <a:ext cx="8229600" cy="4713387"/>
          </a:xfrm>
        </p:spPr>
        <p:txBody>
          <a:bodyPr>
            <a:noAutofit/>
          </a:bodyPr>
          <a:lstStyle/>
          <a:p>
            <a:pPr marL="0" indent="0" algn="just">
              <a:buNone/>
            </a:pPr>
            <a:r>
              <a:rPr lang="en-US" sz="2000" b="1" dirty="0"/>
              <a:t>Twinning 3</a:t>
            </a:r>
          </a:p>
          <a:p>
            <a:pPr marL="0" indent="0" algn="just">
              <a:buNone/>
            </a:pPr>
            <a:r>
              <a:rPr lang="en-US" sz="2000" dirty="0" smtClean="0"/>
              <a:t>Step 2</a:t>
            </a:r>
            <a:r>
              <a:rPr lang="en-US" sz="2000" dirty="0"/>
              <a:t>: Twinning SUA Slovakia – GTU Georgia in </a:t>
            </a:r>
            <a:r>
              <a:rPr lang="en-US" sz="2000" b="1" dirty="0"/>
              <a:t>Tbilisi</a:t>
            </a:r>
            <a:r>
              <a:rPr lang="en-US" sz="2000" dirty="0"/>
              <a:t>, </a:t>
            </a:r>
            <a:r>
              <a:rPr lang="en-US" sz="2000" dirty="0" smtClean="0"/>
              <a:t>Georgia 17-18 </a:t>
            </a:r>
            <a:r>
              <a:rPr lang="en-US" sz="2000" dirty="0"/>
              <a:t>May, </a:t>
            </a:r>
            <a:r>
              <a:rPr lang="en-US" sz="2000" dirty="0" smtClean="0"/>
              <a:t>2015</a:t>
            </a:r>
          </a:p>
          <a:p>
            <a:pPr marL="0" indent="0" algn="just">
              <a:buNone/>
            </a:pPr>
            <a:endParaRPr lang="en-US" sz="2000" dirty="0" smtClean="0"/>
          </a:p>
          <a:p>
            <a:pPr marL="0" indent="0" algn="just">
              <a:buNone/>
            </a:pPr>
            <a:endParaRPr lang="en-US" sz="1400" dirty="0"/>
          </a:p>
          <a:p>
            <a:pPr marL="0" indent="0" algn="just">
              <a:buNone/>
            </a:pPr>
            <a:endParaRPr lang="en-US" sz="14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2662014"/>
            <a:ext cx="4291479" cy="285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930" y="3335238"/>
            <a:ext cx="40195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885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3.</a:t>
            </a:r>
            <a:r>
              <a:rPr lang="en-GB" sz="2400" b="1" dirty="0"/>
              <a:t>	Twinning 3/Step </a:t>
            </a:r>
            <a:r>
              <a:rPr lang="en-GB" sz="2400" b="1" dirty="0" smtClean="0"/>
              <a:t>2/Achievements</a:t>
            </a:r>
            <a:endParaRPr lang="en-GB" sz="2400" b="1" dirty="0"/>
          </a:p>
        </p:txBody>
      </p:sp>
      <p:sp>
        <p:nvSpPr>
          <p:cNvPr id="3" name="Zástupný symbol obsahu 2"/>
          <p:cNvSpPr>
            <a:spLocks noGrp="1"/>
          </p:cNvSpPr>
          <p:nvPr>
            <p:ph idx="1"/>
          </p:nvPr>
        </p:nvSpPr>
        <p:spPr>
          <a:xfrm>
            <a:off x="457200" y="1412776"/>
            <a:ext cx="8229600" cy="4713387"/>
          </a:xfrm>
        </p:spPr>
        <p:txBody>
          <a:bodyPr>
            <a:noAutofit/>
          </a:bodyPr>
          <a:lstStyle/>
          <a:p>
            <a:pPr marL="0" indent="0" algn="just">
              <a:buNone/>
            </a:pPr>
            <a:r>
              <a:rPr lang="en-US" sz="2000" b="1" dirty="0"/>
              <a:t>Twinning 3</a:t>
            </a:r>
          </a:p>
          <a:p>
            <a:pPr marL="0" indent="0" algn="just">
              <a:buNone/>
            </a:pPr>
            <a:r>
              <a:rPr lang="en-US" sz="2000" dirty="0" smtClean="0"/>
              <a:t>Step 2</a:t>
            </a:r>
            <a:r>
              <a:rPr lang="en-US" sz="2000" dirty="0"/>
              <a:t>: Twinning SUA Slovakia – GTU Georgia in </a:t>
            </a:r>
            <a:r>
              <a:rPr lang="en-US" sz="2000" b="1" dirty="0"/>
              <a:t>Tbilisi</a:t>
            </a:r>
            <a:r>
              <a:rPr lang="en-US" sz="2000" dirty="0"/>
              <a:t>, </a:t>
            </a:r>
            <a:r>
              <a:rPr lang="en-US" sz="2000" dirty="0" smtClean="0"/>
              <a:t>Georgia 17-18 </a:t>
            </a:r>
            <a:r>
              <a:rPr lang="en-US" sz="2000" dirty="0"/>
              <a:t>May, </a:t>
            </a:r>
            <a:r>
              <a:rPr lang="en-US" sz="2000" dirty="0" smtClean="0"/>
              <a:t>2015</a:t>
            </a:r>
          </a:p>
          <a:p>
            <a:pPr marL="0" indent="0" algn="just">
              <a:buNone/>
            </a:pPr>
            <a:endParaRPr lang="en-US" sz="2000" dirty="0" smtClean="0"/>
          </a:p>
          <a:p>
            <a:pPr marL="0" indent="0" algn="just">
              <a:buNone/>
            </a:pPr>
            <a:r>
              <a:rPr lang="en-US" sz="2000" dirty="0" smtClean="0"/>
              <a:t>To </a:t>
            </a:r>
            <a:r>
              <a:rPr lang="en-US" sz="2000" dirty="0"/>
              <a:t>resume it should be mentioned that the twinning activity in the frame of </a:t>
            </a:r>
            <a:r>
              <a:rPr lang="en-US" sz="2000" dirty="0" err="1"/>
              <a:t>NoGAP</a:t>
            </a:r>
            <a:r>
              <a:rPr lang="en-US" sz="2000" dirty="0"/>
              <a:t> project as in Slovakia so in Georgia was very important for the cooperation of universities, their authorities, representatives, scientific staff, technologists, etc. There were established two MoUs between Slovak Agriculture University and two Georgian universities, Georgian Technical University and Georgian Agriculture University. We hope that Slovakian and Georgian organizations, involved in the twinning process will continue the cooperation after the completion of the </a:t>
            </a:r>
            <a:r>
              <a:rPr lang="en-US" sz="2000" dirty="0" err="1"/>
              <a:t>NoGAP</a:t>
            </a:r>
            <a:r>
              <a:rPr lang="en-US" sz="2000" dirty="0"/>
              <a:t> project. It means that due to the mutual meetings the process acquired enough background of sustainability. </a:t>
            </a:r>
            <a:endParaRPr lang="en-US" sz="2000" dirty="0" smtClean="0"/>
          </a:p>
          <a:p>
            <a:pPr marL="0" indent="0" algn="just">
              <a:buNone/>
            </a:pPr>
            <a:endParaRPr lang="en-US" sz="2000" dirty="0" smtClean="0"/>
          </a:p>
          <a:p>
            <a:pPr marL="0" indent="0" algn="just">
              <a:buNone/>
            </a:pPr>
            <a:endParaRPr lang="en-US" sz="1400" dirty="0"/>
          </a:p>
          <a:p>
            <a:pPr marL="0" indent="0" algn="just">
              <a:buNone/>
            </a:pPr>
            <a:endParaRPr lang="en-US" sz="14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248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Recommendations</a:t>
            </a:r>
            <a:endParaRPr lang="en-GB" sz="2400" b="1" dirty="0"/>
          </a:p>
        </p:txBody>
      </p:sp>
      <p:sp>
        <p:nvSpPr>
          <p:cNvPr id="3" name="Zástupný symbol obsahu 2"/>
          <p:cNvSpPr>
            <a:spLocks noGrp="1"/>
          </p:cNvSpPr>
          <p:nvPr>
            <p:ph idx="1"/>
          </p:nvPr>
        </p:nvSpPr>
        <p:spPr>
          <a:xfrm>
            <a:off x="457200" y="1412776"/>
            <a:ext cx="8229600" cy="4713387"/>
          </a:xfrm>
        </p:spPr>
        <p:txBody>
          <a:bodyPr>
            <a:noAutofit/>
          </a:bodyPr>
          <a:lstStyle/>
          <a:p>
            <a:pPr marL="0" indent="0" algn="just">
              <a:buNone/>
            </a:pPr>
            <a:r>
              <a:rPr lang="en-US" sz="1700" dirty="0"/>
              <a:t>To resume it should be mentioned that the twinning activity in the frame of </a:t>
            </a:r>
            <a:r>
              <a:rPr lang="en-US" sz="1700" dirty="0" err="1"/>
              <a:t>NoGAP</a:t>
            </a:r>
            <a:r>
              <a:rPr lang="en-US" sz="1700" dirty="0"/>
              <a:t> project </a:t>
            </a:r>
            <a:r>
              <a:rPr lang="en-US" sz="1700" dirty="0" smtClean="0"/>
              <a:t> Romania </a:t>
            </a:r>
            <a:r>
              <a:rPr lang="en-US" sz="1700" dirty="0"/>
              <a:t>- IPA, Ukraine - NTUU </a:t>
            </a:r>
            <a:r>
              <a:rPr lang="en-US" sz="1700" dirty="0" smtClean="0"/>
              <a:t>KPI; Germany </a:t>
            </a:r>
            <a:r>
              <a:rPr lang="en-US" sz="1700" dirty="0"/>
              <a:t>- SEZ/SIG, Belarus – </a:t>
            </a:r>
            <a:r>
              <a:rPr lang="en-US" sz="1700" dirty="0" smtClean="0"/>
              <a:t>RCTT; Slovakia </a:t>
            </a:r>
            <a:r>
              <a:rPr lang="en-US" sz="1700" dirty="0"/>
              <a:t>- SUA, Georgia </a:t>
            </a:r>
            <a:r>
              <a:rPr lang="en-US" sz="1700" dirty="0" smtClean="0"/>
              <a:t>– GTU) was </a:t>
            </a:r>
            <a:r>
              <a:rPr lang="en-US" sz="1700" dirty="0"/>
              <a:t>very important for the cooperation of universities, </a:t>
            </a:r>
            <a:r>
              <a:rPr lang="en-US" sz="1700" dirty="0" err="1" smtClean="0"/>
              <a:t>centres</a:t>
            </a:r>
            <a:r>
              <a:rPr lang="en-US" sz="1700" dirty="0" smtClean="0"/>
              <a:t> for technology transfer, R &amp; D institutions and SMEs</a:t>
            </a:r>
            <a:r>
              <a:rPr lang="en-US" sz="1700" dirty="0"/>
              <a:t>. The 3 Agreements on partnership and cooperation were signed between the Science Park “</a:t>
            </a:r>
            <a:r>
              <a:rPr lang="en-US" sz="1700" dirty="0" err="1"/>
              <a:t>Kyivska</a:t>
            </a:r>
            <a:r>
              <a:rPr lang="en-US" sz="1700" dirty="0"/>
              <a:t> </a:t>
            </a:r>
            <a:r>
              <a:rPr lang="en-US" sz="1700" dirty="0" err="1"/>
              <a:t>Polytechnica</a:t>
            </a:r>
            <a:r>
              <a:rPr lang="en-US" sz="1700" dirty="0"/>
              <a:t>” and the following parties: SC IPA SA Craiova, University of Craiova, SC </a:t>
            </a:r>
            <a:r>
              <a:rPr lang="en-US" sz="1700" dirty="0" err="1"/>
              <a:t>Cardimed</a:t>
            </a:r>
            <a:r>
              <a:rPr lang="en-US" sz="1700" dirty="0"/>
              <a:t> SRL. These Agreements are aimed at promoting joint effort and teaming the Parties' expertise with the view to development of the innovation implementation practices, help develop and implement innovation projects. Furthermore, according to these agreements the above mentioned Romanian organizations received rights to operate in the ecosystem of the Science Park “</a:t>
            </a:r>
            <a:r>
              <a:rPr lang="en-US" sz="1700" dirty="0" err="1"/>
              <a:t>Kyivska</a:t>
            </a:r>
            <a:r>
              <a:rPr lang="en-US" sz="1700" dirty="0"/>
              <a:t> </a:t>
            </a:r>
            <a:r>
              <a:rPr lang="en-US" sz="1700" dirty="0" err="1"/>
              <a:t>Polytechnica</a:t>
            </a:r>
            <a:r>
              <a:rPr lang="en-US" sz="1700" dirty="0"/>
              <a:t>” namely work with its scientists using its facilities and other equipment. There were established </a:t>
            </a:r>
            <a:r>
              <a:rPr lang="en-US" sz="1700" dirty="0" smtClean="0"/>
              <a:t>two </a:t>
            </a:r>
            <a:r>
              <a:rPr lang="en-US" sz="1700" dirty="0"/>
              <a:t>MoUs between Slovak Agriculture University and two Georgian universities, Georgian Technical University and Georgian Agriculture University. </a:t>
            </a:r>
            <a:r>
              <a:rPr lang="en-US" sz="1700" dirty="0" smtClean="0"/>
              <a:t>Romania – IPA and </a:t>
            </a:r>
            <a:r>
              <a:rPr lang="en-US" sz="1700" dirty="0"/>
              <a:t>Ukraine - NTUU KPI; Germany - </a:t>
            </a:r>
            <a:r>
              <a:rPr lang="en-US" sz="1700" dirty="0" smtClean="0"/>
              <a:t>SEZ/SIG and </a:t>
            </a:r>
            <a:r>
              <a:rPr lang="en-US" sz="1700" dirty="0"/>
              <a:t>Belarus – RCTT; Slovakia </a:t>
            </a:r>
            <a:r>
              <a:rPr lang="en-US" sz="1700" dirty="0" smtClean="0"/>
              <a:t>– SUA and </a:t>
            </a:r>
            <a:r>
              <a:rPr lang="en-US" sz="1700" dirty="0"/>
              <a:t>Georgia </a:t>
            </a:r>
            <a:r>
              <a:rPr lang="en-US" sz="1700" dirty="0" smtClean="0"/>
              <a:t> - GTU and other organizations</a:t>
            </a:r>
            <a:r>
              <a:rPr lang="en-US" sz="1700" dirty="0"/>
              <a:t>, involved in the twinning process </a:t>
            </a:r>
            <a:r>
              <a:rPr lang="en-US" sz="1700" dirty="0" smtClean="0"/>
              <a:t>can and must </a:t>
            </a:r>
            <a:r>
              <a:rPr lang="en-US" sz="1700" dirty="0"/>
              <a:t>continue the cooperation after the completion of the </a:t>
            </a:r>
            <a:r>
              <a:rPr lang="en-US" sz="1700" dirty="0" err="1"/>
              <a:t>NoGAP</a:t>
            </a:r>
            <a:r>
              <a:rPr lang="en-US" sz="1700" dirty="0"/>
              <a:t> project. </a:t>
            </a:r>
            <a:r>
              <a:rPr lang="en-US" sz="1700" dirty="0" smtClean="0"/>
              <a:t>In the framework of the Horizon 2020 and other EU Programs.</a:t>
            </a:r>
            <a:endParaRPr lang="en-US" sz="17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482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800" b="1" dirty="0" smtClean="0"/>
              <a:t>Final </a:t>
            </a:r>
            <a:r>
              <a:rPr lang="en-GB" sz="2800" b="1" dirty="0"/>
              <a:t>Report </a:t>
            </a:r>
          </a:p>
        </p:txBody>
      </p:sp>
      <p:sp>
        <p:nvSpPr>
          <p:cNvPr id="3" name="Zástupný symbol obsahu 2"/>
          <p:cNvSpPr>
            <a:spLocks noGrp="1"/>
          </p:cNvSpPr>
          <p:nvPr>
            <p:ph idx="1"/>
          </p:nvPr>
        </p:nvSpPr>
        <p:spPr/>
        <p:txBody>
          <a:bodyPr>
            <a:normAutofit/>
          </a:bodyPr>
          <a:lstStyle/>
          <a:p>
            <a:pPr marL="0" indent="0">
              <a:buNone/>
            </a:pPr>
            <a:endParaRPr lang="en-US" sz="2800" dirty="0" smtClean="0"/>
          </a:p>
          <a:p>
            <a:pPr marL="0" indent="0">
              <a:buNone/>
            </a:pPr>
            <a:endParaRPr lang="en-US" sz="2800" dirty="0" smtClean="0"/>
          </a:p>
          <a:p>
            <a:pPr marL="0" indent="0">
              <a:buNone/>
            </a:pPr>
            <a:r>
              <a:rPr lang="en-US" sz="2800" dirty="0" smtClean="0"/>
              <a:t>Final </a:t>
            </a:r>
            <a:r>
              <a:rPr lang="en-US" sz="2800" dirty="0"/>
              <a:t>Report (all </a:t>
            </a:r>
            <a:r>
              <a:rPr lang="en-US" sz="2800" dirty="0" err="1"/>
              <a:t>Twinings</a:t>
            </a:r>
            <a:r>
              <a:rPr lang="en-US" sz="2800" dirty="0" smtClean="0"/>
              <a:t>) will be prepared by RCTT till 30.11.2015</a:t>
            </a:r>
            <a:endParaRPr lang="en-US" sz="2800" dirty="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385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800" b="1" dirty="0"/>
              <a:t>	</a:t>
            </a:r>
            <a:br>
              <a:rPr lang="en-GB" sz="2800" b="1" dirty="0"/>
            </a:br>
            <a:r>
              <a:rPr lang="en-GB" sz="2800" b="1" dirty="0"/>
              <a:t> </a:t>
            </a:r>
            <a:endParaRPr lang="en-GB" sz="2800" dirty="0"/>
          </a:p>
        </p:txBody>
      </p:sp>
      <p:sp>
        <p:nvSpPr>
          <p:cNvPr id="3" name="Zástupný symbol obsahu 2"/>
          <p:cNvSpPr>
            <a:spLocks noGrp="1"/>
          </p:cNvSpPr>
          <p:nvPr>
            <p:ph idx="1"/>
          </p:nvPr>
        </p:nvSpPr>
        <p:spPr/>
        <p:txBody>
          <a:bodyPr>
            <a:noAutofit/>
          </a:bodyPr>
          <a:lstStyle/>
          <a:p>
            <a:pPr marL="0" lvl="0" indent="0" algn="ctr">
              <a:spcBef>
                <a:spcPct val="0"/>
              </a:spcBef>
              <a:buNone/>
              <a:defRPr/>
            </a:pPr>
            <a:endParaRPr lang="en-GB" sz="2800" b="1" dirty="0" smtClean="0">
              <a:solidFill>
                <a:prstClr val="black"/>
              </a:solidFill>
              <a:effectLst>
                <a:outerShdw blurRad="31750" dist="25400" dir="5400000" algn="tl" rotWithShape="0">
                  <a:srgbClr val="000000">
                    <a:alpha val="25000"/>
                  </a:srgbClr>
                </a:outerShdw>
              </a:effectLst>
            </a:endParaRPr>
          </a:p>
          <a:p>
            <a:pPr marL="0" lvl="0" indent="0" algn="ctr">
              <a:spcBef>
                <a:spcPct val="0"/>
              </a:spcBef>
              <a:buNone/>
              <a:defRPr/>
            </a:pPr>
            <a:r>
              <a:rPr lang="en-GB" sz="2800" b="1" dirty="0" smtClean="0">
                <a:solidFill>
                  <a:prstClr val="black"/>
                </a:solidFill>
                <a:effectLst>
                  <a:outerShdw blurRad="31750" dist="25400" dir="5400000" algn="tl" rotWithShape="0">
                    <a:srgbClr val="000000">
                      <a:alpha val="25000"/>
                    </a:srgbClr>
                  </a:outerShdw>
                </a:effectLst>
              </a:rPr>
              <a:t>Thank </a:t>
            </a:r>
            <a:r>
              <a:rPr lang="en-GB" sz="2800" b="1" dirty="0">
                <a:solidFill>
                  <a:prstClr val="black"/>
                </a:solidFill>
                <a:effectLst>
                  <a:outerShdw blurRad="31750" dist="25400" dir="5400000" algn="tl" rotWithShape="0">
                    <a:srgbClr val="000000">
                      <a:alpha val="25000"/>
                    </a:srgbClr>
                  </a:outerShdw>
                </a:effectLst>
              </a:rPr>
              <a:t>you for your attention</a:t>
            </a:r>
            <a:r>
              <a:rPr lang="en-GB" sz="2800" b="1" dirty="0" smtClean="0">
                <a:solidFill>
                  <a:prstClr val="black"/>
                </a:solidFill>
                <a:effectLst>
                  <a:outerShdw blurRad="31750" dist="25400" dir="5400000" algn="tl" rotWithShape="0">
                    <a:srgbClr val="000000">
                      <a:alpha val="25000"/>
                    </a:srgbClr>
                  </a:outerShdw>
                </a:effectLst>
              </a:rPr>
              <a:t>…</a:t>
            </a:r>
          </a:p>
          <a:p>
            <a:pPr marL="0" lvl="0" indent="0" algn="ctr">
              <a:spcBef>
                <a:spcPct val="0"/>
              </a:spcBef>
              <a:buNone/>
              <a:defRPr/>
            </a:pPr>
            <a:endParaRPr lang="en-GB" sz="2800" b="1" dirty="0">
              <a:solidFill>
                <a:prstClr val="black"/>
              </a:solidFill>
              <a:effectLst>
                <a:outerShdw blurRad="31750" dist="25400" dir="5400000" algn="tl" rotWithShape="0">
                  <a:srgbClr val="000000">
                    <a:alpha val="25000"/>
                  </a:srgbClr>
                </a:outerShdw>
              </a:effectLst>
            </a:endParaRPr>
          </a:p>
          <a:p>
            <a:pPr marL="0" lvl="0" indent="0" algn="ctr">
              <a:spcBef>
                <a:spcPct val="0"/>
              </a:spcBef>
              <a:buNone/>
              <a:defRPr/>
            </a:pPr>
            <a:endParaRPr lang="en-GB" sz="2800" b="1" dirty="0" smtClean="0">
              <a:solidFill>
                <a:prstClr val="black"/>
              </a:solidFill>
              <a:effectLst>
                <a:outerShdw blurRad="31750" dist="25400" dir="5400000" algn="tl" rotWithShape="0">
                  <a:srgbClr val="000000">
                    <a:alpha val="25000"/>
                  </a:srgbClr>
                </a:outerShdw>
              </a:effectLst>
            </a:endParaRPr>
          </a:p>
          <a:p>
            <a:pPr marL="0" lvl="0" indent="0" fontAlgn="base">
              <a:spcBef>
                <a:spcPct val="0"/>
              </a:spcBef>
              <a:spcAft>
                <a:spcPct val="0"/>
              </a:spcAft>
              <a:buNone/>
            </a:pPr>
            <a:r>
              <a:rPr lang="en-US" altLang="ru-RU" sz="1800" i="1" dirty="0">
                <a:solidFill>
                  <a:srgbClr val="000000"/>
                </a:solidFill>
                <a:latin typeface="Arial" charset="0"/>
              </a:rPr>
              <a:t>Dr.  Alexander A. </a:t>
            </a:r>
            <a:r>
              <a:rPr lang="en-US" altLang="ru-RU" sz="1800" i="1" dirty="0" err="1">
                <a:solidFill>
                  <a:srgbClr val="000000"/>
                </a:solidFill>
                <a:latin typeface="Arial" charset="0"/>
              </a:rPr>
              <a:t>Uspenskiy</a:t>
            </a:r>
            <a:r>
              <a:rPr lang="en-US" altLang="ru-RU" sz="1800" i="1" dirty="0">
                <a:solidFill>
                  <a:srgbClr val="000000"/>
                </a:solidFill>
                <a:latin typeface="Arial" charset="0"/>
              </a:rPr>
              <a:t/>
            </a:r>
            <a:br>
              <a:rPr lang="en-US" altLang="ru-RU" sz="1800" i="1" dirty="0">
                <a:solidFill>
                  <a:srgbClr val="000000"/>
                </a:solidFill>
                <a:latin typeface="Arial" charset="0"/>
              </a:rPr>
            </a:br>
            <a:r>
              <a:rPr lang="en-US" altLang="ru-RU" sz="1800" i="1" dirty="0">
                <a:solidFill>
                  <a:srgbClr val="000000"/>
                </a:solidFill>
                <a:latin typeface="Arial" charset="0"/>
              </a:rPr>
              <a:t>Director</a:t>
            </a:r>
          </a:p>
          <a:p>
            <a:pPr marL="0" lvl="0" indent="0" fontAlgn="base">
              <a:spcBef>
                <a:spcPct val="0"/>
              </a:spcBef>
              <a:spcAft>
                <a:spcPct val="0"/>
              </a:spcAft>
              <a:buNone/>
            </a:pPr>
            <a:endParaRPr lang="en-US" altLang="ru-RU" sz="1800" i="1" dirty="0">
              <a:solidFill>
                <a:srgbClr val="000000"/>
              </a:solidFill>
              <a:latin typeface="Arial" charset="0"/>
            </a:endParaRPr>
          </a:p>
          <a:p>
            <a:pPr marL="0" lvl="0" indent="0" fontAlgn="base">
              <a:spcBef>
                <a:spcPct val="0"/>
              </a:spcBef>
              <a:spcAft>
                <a:spcPct val="0"/>
              </a:spcAft>
              <a:buNone/>
            </a:pPr>
            <a:r>
              <a:rPr lang="en-US" altLang="ru-RU" sz="1800" i="1" dirty="0">
                <a:solidFill>
                  <a:srgbClr val="000000"/>
                </a:solidFill>
                <a:latin typeface="Arial" charset="0"/>
              </a:rPr>
              <a:t>Republican Centre for Technology Transfer</a:t>
            </a:r>
          </a:p>
          <a:p>
            <a:pPr marL="0" lvl="0" indent="0" fontAlgn="base">
              <a:spcBef>
                <a:spcPct val="0"/>
              </a:spcBef>
              <a:spcAft>
                <a:spcPct val="0"/>
              </a:spcAft>
              <a:buNone/>
            </a:pPr>
            <a:r>
              <a:rPr lang="en-US" altLang="ru-RU" sz="1800" i="1" dirty="0">
                <a:solidFill>
                  <a:srgbClr val="000000"/>
                </a:solidFill>
                <a:latin typeface="Arial" charset="0"/>
              </a:rPr>
              <a:t>66 - 100, </a:t>
            </a:r>
            <a:r>
              <a:rPr lang="en-US" altLang="ru-RU" sz="1800" i="1" dirty="0" err="1">
                <a:solidFill>
                  <a:srgbClr val="000000"/>
                </a:solidFill>
                <a:latin typeface="Arial" charset="0"/>
              </a:rPr>
              <a:t>Nezavisimosti</a:t>
            </a:r>
            <a:r>
              <a:rPr lang="en-US" altLang="ru-RU" sz="1800" i="1" dirty="0">
                <a:solidFill>
                  <a:srgbClr val="000000"/>
                </a:solidFill>
                <a:latin typeface="Arial" charset="0"/>
              </a:rPr>
              <a:t> Ave.,</a:t>
            </a:r>
          </a:p>
          <a:p>
            <a:pPr marL="0" lvl="0" indent="0" fontAlgn="base">
              <a:spcBef>
                <a:spcPct val="0"/>
              </a:spcBef>
              <a:spcAft>
                <a:spcPct val="0"/>
              </a:spcAft>
              <a:buNone/>
            </a:pPr>
            <a:r>
              <a:rPr lang="en-US" altLang="ru-RU" sz="1800" i="1" dirty="0">
                <a:solidFill>
                  <a:srgbClr val="000000"/>
                </a:solidFill>
                <a:latin typeface="Arial" charset="0"/>
              </a:rPr>
              <a:t>Minsk 220072, Belarus</a:t>
            </a:r>
          </a:p>
          <a:p>
            <a:pPr marL="0" lvl="0" indent="0" fontAlgn="base">
              <a:spcBef>
                <a:spcPct val="0"/>
              </a:spcBef>
              <a:spcAft>
                <a:spcPct val="0"/>
              </a:spcAft>
              <a:buNone/>
            </a:pPr>
            <a:r>
              <a:rPr lang="en-US" altLang="ru-RU" sz="1800" i="1" dirty="0">
                <a:solidFill>
                  <a:srgbClr val="000000"/>
                </a:solidFill>
                <a:latin typeface="Arial" charset="0"/>
              </a:rPr>
              <a:t>Tel.: +375 17 2841499</a:t>
            </a:r>
          </a:p>
          <a:p>
            <a:pPr marL="0" lvl="0" indent="0" fontAlgn="base">
              <a:spcBef>
                <a:spcPct val="0"/>
              </a:spcBef>
              <a:spcAft>
                <a:spcPct val="0"/>
              </a:spcAft>
              <a:buNone/>
            </a:pPr>
            <a:r>
              <a:rPr lang="en-US" altLang="ru-RU" sz="1800" i="1" dirty="0">
                <a:solidFill>
                  <a:srgbClr val="000000"/>
                </a:solidFill>
                <a:latin typeface="Arial" charset="0"/>
              </a:rPr>
              <a:t>Fax: +375 17 2840749</a:t>
            </a:r>
            <a:endParaRPr lang="de-DE" altLang="ru-RU" sz="1800" i="1" dirty="0">
              <a:solidFill>
                <a:srgbClr val="000000"/>
              </a:solidFill>
              <a:latin typeface="Arial" charset="0"/>
            </a:endParaRPr>
          </a:p>
          <a:p>
            <a:pPr marL="0" lvl="0" indent="0" fontAlgn="base">
              <a:spcBef>
                <a:spcPct val="0"/>
              </a:spcBef>
              <a:spcAft>
                <a:spcPct val="0"/>
              </a:spcAft>
              <a:buNone/>
            </a:pPr>
            <a:r>
              <a:rPr lang="de-DE" altLang="ru-RU" sz="1800" i="1" dirty="0" err="1">
                <a:solidFill>
                  <a:srgbClr val="000000"/>
                </a:solidFill>
                <a:latin typeface="Arial" charset="0"/>
              </a:rPr>
              <a:t>E-mail</a:t>
            </a:r>
            <a:r>
              <a:rPr lang="de-DE" altLang="ru-RU" sz="1800" i="1" dirty="0">
                <a:solidFill>
                  <a:srgbClr val="000000"/>
                </a:solidFill>
                <a:latin typeface="Arial" charset="0"/>
              </a:rPr>
              <a:t>: uspenskiy@mail.ru</a:t>
            </a:r>
            <a:endParaRPr lang="en-US" altLang="ru-RU" sz="1800" i="1" dirty="0">
              <a:solidFill>
                <a:srgbClr val="000000"/>
              </a:solidFill>
              <a:latin typeface="Arial" charset="0"/>
            </a:endParaRPr>
          </a:p>
          <a:p>
            <a:pPr marL="0" lvl="0" indent="0" algn="ctr">
              <a:spcBef>
                <a:spcPct val="0"/>
              </a:spcBef>
              <a:buNone/>
              <a:defRPr/>
            </a:pPr>
            <a:endParaRPr lang="en-GB" sz="2800" b="1" dirty="0">
              <a:solidFill>
                <a:prstClr val="black"/>
              </a:solidFill>
              <a:effectLst>
                <a:outerShdw blurRad="31750" dist="25400" dir="5400000" algn="tl" rotWithShape="0">
                  <a:srgbClr val="000000">
                    <a:alpha val="25000"/>
                  </a:srgbClr>
                </a:outerShdw>
              </a:effectLst>
            </a:endParaRPr>
          </a:p>
          <a:p>
            <a:pPr marL="0" lvl="0" indent="0" algn="ctr">
              <a:spcBef>
                <a:spcPct val="0"/>
              </a:spcBef>
              <a:buNone/>
              <a:defRPr/>
            </a:pPr>
            <a:endParaRPr lang="en-GB" sz="2800" b="1" dirty="0" smtClean="0">
              <a:solidFill>
                <a:prstClr val="black"/>
              </a:solidFill>
              <a:effectLst>
                <a:outerShdw blurRad="31750" dist="25400" dir="5400000" algn="tl" rotWithShape="0">
                  <a:srgbClr val="000000">
                    <a:alpha val="25000"/>
                  </a:srgbClr>
                </a:outerShdw>
              </a:effectLst>
            </a:endParaRPr>
          </a:p>
          <a:p>
            <a:pPr marL="0" lvl="0" indent="0" algn="ctr">
              <a:spcBef>
                <a:spcPct val="0"/>
              </a:spcBef>
              <a:buNone/>
              <a:defRPr/>
            </a:pPr>
            <a:endParaRPr lang="en-GB" sz="2800" b="1" dirty="0">
              <a:solidFill>
                <a:prstClr val="black"/>
              </a:solidFill>
              <a:effectLst>
                <a:outerShdw blurRad="31750" dist="25400" dir="5400000" algn="tl" rotWithShape="0">
                  <a:srgbClr val="000000">
                    <a:alpha val="25000"/>
                  </a:srgbClr>
                </a:outerShdw>
              </a:effectLst>
            </a:endParaRPr>
          </a:p>
          <a:p>
            <a:pPr marL="0" indent="0">
              <a:buNone/>
            </a:pPr>
            <a:endParaRPr lang="en-US" sz="1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202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800" b="1" dirty="0"/>
              <a:t>	Participants/Time/Location/Responsibility</a:t>
            </a:r>
          </a:p>
        </p:txBody>
      </p:sp>
      <p:sp>
        <p:nvSpPr>
          <p:cNvPr id="3" name="Zástupný symbol obsahu 2"/>
          <p:cNvSpPr>
            <a:spLocks noGrp="1"/>
          </p:cNvSpPr>
          <p:nvPr>
            <p:ph idx="1"/>
          </p:nvPr>
        </p:nvSpPr>
        <p:spPr/>
        <p:txBody>
          <a:bodyPr>
            <a:normAutofit fontScale="85000" lnSpcReduction="20000"/>
          </a:bodyPr>
          <a:lstStyle/>
          <a:p>
            <a:pPr marL="0" indent="0" algn="just">
              <a:buNone/>
            </a:pPr>
            <a:r>
              <a:rPr lang="en-US" sz="2800" b="1" dirty="0"/>
              <a:t>T5.1 Twinning and staff exchange (M13-M30, Task leader RCTT) Further partners: SEZ/SIG, IPA, SUA, GTU, NTUU KPI.</a:t>
            </a:r>
          </a:p>
          <a:p>
            <a:pPr marL="0" indent="0" algn="just">
              <a:buNone/>
            </a:pPr>
            <a:endParaRPr lang="en-US" sz="2800" dirty="0"/>
          </a:p>
          <a:p>
            <a:pPr marL="0" indent="0" algn="just">
              <a:buNone/>
            </a:pPr>
            <a:r>
              <a:rPr lang="en-US" sz="2800" dirty="0"/>
              <a:t>Three independent twinning activities between the consortium members (one from EU and one from Eastern Partnership countries) </a:t>
            </a:r>
            <a:r>
              <a:rPr lang="en-US" sz="2800" dirty="0" smtClean="0"/>
              <a:t>were conducted:</a:t>
            </a:r>
          </a:p>
          <a:p>
            <a:pPr marL="0" indent="0" algn="just">
              <a:buNone/>
            </a:pPr>
            <a:r>
              <a:rPr lang="en-US" sz="2800" b="1" dirty="0"/>
              <a:t>Twinning 1</a:t>
            </a:r>
          </a:p>
          <a:p>
            <a:pPr marL="0" indent="0" algn="just">
              <a:buNone/>
            </a:pPr>
            <a:r>
              <a:rPr lang="en-US" sz="2800" dirty="0"/>
              <a:t>County/member: Romania - IPA, Ukraine - NTUU </a:t>
            </a:r>
            <a:r>
              <a:rPr lang="en-US" sz="2800" dirty="0" smtClean="0"/>
              <a:t>KPI</a:t>
            </a:r>
          </a:p>
          <a:p>
            <a:pPr marL="0" indent="0" algn="just">
              <a:buNone/>
            </a:pPr>
            <a:r>
              <a:rPr lang="en-US" sz="2800" b="1" dirty="0"/>
              <a:t>Twinning 2</a:t>
            </a:r>
          </a:p>
          <a:p>
            <a:pPr marL="0" indent="0" algn="just">
              <a:buNone/>
            </a:pPr>
            <a:r>
              <a:rPr lang="en-US" sz="2800" dirty="0"/>
              <a:t>County/member: Germany - SEZ/SIG, Belarus </a:t>
            </a:r>
            <a:r>
              <a:rPr lang="en-US" sz="2800" dirty="0" smtClean="0"/>
              <a:t>– RCTT</a:t>
            </a:r>
          </a:p>
          <a:p>
            <a:pPr marL="0" indent="0" algn="just">
              <a:buNone/>
            </a:pPr>
            <a:r>
              <a:rPr lang="en-US" sz="2800" b="1" dirty="0"/>
              <a:t>Twinning 3</a:t>
            </a:r>
          </a:p>
          <a:p>
            <a:pPr marL="0" indent="0" algn="just">
              <a:buNone/>
            </a:pPr>
            <a:r>
              <a:rPr lang="en-US" sz="2800" dirty="0"/>
              <a:t>County/member: Slovakia - SUA, Georgia - GTU</a:t>
            </a:r>
          </a:p>
          <a:p>
            <a:pPr marL="0" indent="0" algn="just">
              <a:buNone/>
            </a:pPr>
            <a:endParaRPr lang="en-US" sz="2800" dirty="0"/>
          </a:p>
          <a:p>
            <a:pPr marL="0" indent="0" algn="just">
              <a:buNone/>
            </a:pPr>
            <a:endParaRPr lang="en-US" sz="2800" dirty="0"/>
          </a:p>
          <a:p>
            <a:pPr marL="0" indent="0">
              <a:buNone/>
            </a:pPr>
            <a:endParaRPr lang="en-US" sz="2800" dirty="0" smtClean="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42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800" b="1" dirty="0" smtClean="0"/>
              <a:t>1.</a:t>
            </a:r>
            <a:r>
              <a:rPr lang="en-GB" sz="2800" b="1" dirty="0"/>
              <a:t>	</a:t>
            </a:r>
            <a:r>
              <a:rPr lang="en-GB" sz="2800" b="1" dirty="0" smtClean="0"/>
              <a:t>Participants/Time/Location</a:t>
            </a:r>
            <a:endParaRPr lang="en-GB" sz="2800" b="1" dirty="0"/>
          </a:p>
        </p:txBody>
      </p:sp>
      <p:sp>
        <p:nvSpPr>
          <p:cNvPr id="3" name="Zástupný symbol obsahu 2"/>
          <p:cNvSpPr>
            <a:spLocks noGrp="1"/>
          </p:cNvSpPr>
          <p:nvPr>
            <p:ph idx="1"/>
          </p:nvPr>
        </p:nvSpPr>
        <p:spPr/>
        <p:txBody>
          <a:bodyPr>
            <a:normAutofit/>
          </a:bodyPr>
          <a:lstStyle/>
          <a:p>
            <a:pPr marL="0" indent="0">
              <a:buNone/>
            </a:pPr>
            <a:r>
              <a:rPr lang="en-US" sz="2800" b="1" dirty="0"/>
              <a:t>Twinning 1</a:t>
            </a:r>
          </a:p>
          <a:p>
            <a:pPr marL="0" indent="0">
              <a:spcBef>
                <a:spcPts val="0"/>
              </a:spcBef>
              <a:buNone/>
            </a:pPr>
            <a:r>
              <a:rPr lang="en-US" sz="2800" dirty="0"/>
              <a:t>County/member: Romania - IPA, Ukraine - NTUU KPI</a:t>
            </a:r>
          </a:p>
          <a:p>
            <a:pPr marL="0" indent="0">
              <a:spcBef>
                <a:spcPts val="0"/>
              </a:spcBef>
              <a:buNone/>
            </a:pPr>
            <a:endParaRPr lang="en-US" sz="2800" dirty="0"/>
          </a:p>
          <a:p>
            <a:pPr marL="0" indent="0">
              <a:spcBef>
                <a:spcPts val="0"/>
              </a:spcBef>
              <a:buNone/>
            </a:pPr>
            <a:r>
              <a:rPr lang="en-US" sz="2800" b="1" dirty="0" smtClean="0"/>
              <a:t>Step </a:t>
            </a:r>
            <a:r>
              <a:rPr lang="en-US" sz="2800" b="1" dirty="0"/>
              <a:t>1: </a:t>
            </a:r>
            <a:r>
              <a:rPr lang="en-US" sz="2800" dirty="0"/>
              <a:t>Twinning IPA Craiova – NTUU KPI </a:t>
            </a:r>
            <a:r>
              <a:rPr lang="en-US" sz="2800" b="1" dirty="0"/>
              <a:t>in Kyiv</a:t>
            </a:r>
            <a:r>
              <a:rPr lang="en-US" sz="2800" dirty="0"/>
              <a:t>, </a:t>
            </a:r>
            <a:r>
              <a:rPr lang="en-US" sz="2800" dirty="0" smtClean="0"/>
              <a:t>Ukraine 3-5 </a:t>
            </a:r>
            <a:r>
              <a:rPr lang="en-US" sz="2800" dirty="0"/>
              <a:t>November 2014</a:t>
            </a:r>
          </a:p>
          <a:p>
            <a:pPr marL="0" indent="0">
              <a:spcBef>
                <a:spcPts val="0"/>
              </a:spcBef>
              <a:buNone/>
            </a:pPr>
            <a:endParaRPr lang="en-US" sz="2800" dirty="0" smtClean="0"/>
          </a:p>
          <a:p>
            <a:pPr marL="0" indent="0">
              <a:spcBef>
                <a:spcPts val="0"/>
              </a:spcBef>
              <a:buNone/>
            </a:pPr>
            <a:r>
              <a:rPr lang="en-US" sz="2800" b="1" dirty="0" smtClean="0"/>
              <a:t>Step </a:t>
            </a:r>
            <a:r>
              <a:rPr lang="en-US" sz="2800" b="1" dirty="0"/>
              <a:t>2: </a:t>
            </a:r>
            <a:r>
              <a:rPr lang="it-IT" sz="2800" dirty="0"/>
              <a:t>Twinning IPA Craiova – NTUU KPI </a:t>
            </a:r>
            <a:r>
              <a:rPr lang="it-IT" sz="2800" b="1" dirty="0"/>
              <a:t>in Craiova</a:t>
            </a:r>
            <a:r>
              <a:rPr lang="it-IT" sz="2800" dirty="0"/>
              <a:t>, </a:t>
            </a:r>
            <a:r>
              <a:rPr lang="it-IT" sz="2800" dirty="0" smtClean="0"/>
              <a:t>Romania 23-25 </a:t>
            </a:r>
            <a:r>
              <a:rPr lang="it-IT" sz="2800" dirty="0"/>
              <a:t>April 2015</a:t>
            </a:r>
          </a:p>
          <a:p>
            <a:pPr marL="0" indent="0">
              <a:spcBef>
                <a:spcPts val="0"/>
              </a:spcBef>
              <a:buNone/>
            </a:pPr>
            <a:endParaRPr lang="en-US" sz="2800" dirty="0" smtClean="0"/>
          </a:p>
          <a:p>
            <a:pPr marL="0" indent="0">
              <a:buNone/>
            </a:pPr>
            <a:endParaRPr lang="en-US" sz="2800" dirty="0" smtClean="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508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1.1.</a:t>
            </a:r>
            <a:r>
              <a:rPr lang="en-GB" sz="2400" b="1" dirty="0"/>
              <a:t>	Twinning </a:t>
            </a:r>
            <a:r>
              <a:rPr lang="en-GB" sz="2400" b="1" dirty="0" smtClean="0"/>
              <a:t>1/Step 1/Objectives</a:t>
            </a:r>
            <a:endParaRPr lang="en-GB" sz="2400" b="1" dirty="0"/>
          </a:p>
        </p:txBody>
      </p:sp>
      <p:sp>
        <p:nvSpPr>
          <p:cNvPr id="3" name="Zástupný symbol obsahu 2"/>
          <p:cNvSpPr>
            <a:spLocks noGrp="1"/>
          </p:cNvSpPr>
          <p:nvPr>
            <p:ph idx="1"/>
          </p:nvPr>
        </p:nvSpPr>
        <p:spPr/>
        <p:txBody>
          <a:bodyPr>
            <a:normAutofit/>
          </a:bodyPr>
          <a:lstStyle/>
          <a:p>
            <a:pPr marL="0" indent="0" algn="just">
              <a:buNone/>
            </a:pPr>
            <a:r>
              <a:rPr lang="en-US" sz="2000" b="1" dirty="0"/>
              <a:t>Twinning </a:t>
            </a:r>
            <a:r>
              <a:rPr lang="en-US" sz="2000" b="1" dirty="0" smtClean="0"/>
              <a:t>1 </a:t>
            </a:r>
            <a:endParaRPr lang="en-US" sz="2000" b="1" dirty="0"/>
          </a:p>
          <a:p>
            <a:pPr marL="0" indent="0" algn="just">
              <a:spcBef>
                <a:spcPts val="0"/>
              </a:spcBef>
              <a:buNone/>
            </a:pPr>
            <a:r>
              <a:rPr lang="en-US" sz="2000" b="1" dirty="0" smtClean="0"/>
              <a:t>Step </a:t>
            </a:r>
            <a:r>
              <a:rPr lang="en-US" sz="2000" b="1" dirty="0"/>
              <a:t>1: </a:t>
            </a:r>
            <a:r>
              <a:rPr lang="en-US" sz="2000" dirty="0"/>
              <a:t>Twinning IPA Craiova – NTUU KPI </a:t>
            </a:r>
            <a:r>
              <a:rPr lang="en-US" sz="2000" b="1" dirty="0"/>
              <a:t>in Kyiv</a:t>
            </a:r>
            <a:r>
              <a:rPr lang="en-US" sz="2000" dirty="0"/>
              <a:t>, </a:t>
            </a:r>
            <a:r>
              <a:rPr lang="en-US" sz="2000" dirty="0" smtClean="0"/>
              <a:t>Ukraine 3-5 </a:t>
            </a:r>
            <a:r>
              <a:rPr lang="en-US" sz="2000" dirty="0"/>
              <a:t>November </a:t>
            </a:r>
            <a:r>
              <a:rPr lang="en-US" sz="2000" dirty="0" smtClean="0"/>
              <a:t>2014</a:t>
            </a:r>
          </a:p>
          <a:p>
            <a:pPr marL="0" indent="0" algn="just">
              <a:spcBef>
                <a:spcPts val="0"/>
              </a:spcBef>
              <a:buNone/>
            </a:pPr>
            <a:r>
              <a:rPr lang="en-US" sz="2000" dirty="0"/>
              <a:t>1. Objectives of twinning</a:t>
            </a:r>
          </a:p>
          <a:p>
            <a:pPr marL="0" indent="0" algn="just">
              <a:spcBef>
                <a:spcPts val="0"/>
              </a:spcBef>
              <a:buNone/>
            </a:pPr>
            <a:r>
              <a:rPr lang="en-US" sz="2000" dirty="0"/>
              <a:t>1.1. Exchange of experience between partner organizations from Romania and organizations from Ukraine in the field of innovation, technology transfer in the area of energy efficiency and renewable energy. </a:t>
            </a:r>
          </a:p>
          <a:p>
            <a:pPr marL="0" indent="0" algn="just">
              <a:spcBef>
                <a:spcPts val="0"/>
              </a:spcBef>
              <a:buNone/>
            </a:pPr>
            <a:r>
              <a:rPr lang="en-US" sz="2000" dirty="0"/>
              <a:t>1.2. Collaboration of IPA Craiova and NTUU KPI in order to prepare Ukrainian stakeholders for </a:t>
            </a:r>
            <a:r>
              <a:rPr lang="en-US" sz="2000" dirty="0" smtClean="0"/>
              <a:t>generating </a:t>
            </a:r>
            <a:r>
              <a:rPr lang="en-US" sz="2000" dirty="0"/>
              <a:t>profiles of companies, technology offers, technology requests and express of interest.</a:t>
            </a:r>
          </a:p>
          <a:p>
            <a:pPr marL="0" indent="0" algn="just">
              <a:spcBef>
                <a:spcPts val="0"/>
              </a:spcBef>
              <a:buNone/>
            </a:pPr>
            <a:r>
              <a:rPr lang="en-US" sz="2000" dirty="0"/>
              <a:t>1.3. Discussion of possibilities of working together within European projects</a:t>
            </a:r>
          </a:p>
          <a:p>
            <a:pPr marL="0" indent="0" algn="just">
              <a:spcBef>
                <a:spcPts val="0"/>
              </a:spcBef>
              <a:buNone/>
            </a:pPr>
            <a:r>
              <a:rPr lang="en-US" sz="2000" dirty="0"/>
              <a:t>1.4. Analysis of the innovative ecosystems and necessary services to support the knowledge transfer</a:t>
            </a:r>
          </a:p>
          <a:p>
            <a:pPr marL="0" indent="0" algn="just">
              <a:spcBef>
                <a:spcPts val="0"/>
              </a:spcBef>
              <a:buNone/>
            </a:pPr>
            <a:r>
              <a:rPr lang="en-US" sz="2000" dirty="0"/>
              <a:t>1.5. Discussion of creation of the Regional Technology Transfer Center at NTUU “KPI”</a:t>
            </a:r>
          </a:p>
          <a:p>
            <a:pPr marL="0" indent="0">
              <a:buNone/>
            </a:pPr>
            <a:endParaRPr lang="en-US" sz="2800" dirty="0" smtClean="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815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1.1.</a:t>
            </a:r>
            <a:r>
              <a:rPr lang="en-GB" sz="2400" b="1" dirty="0"/>
              <a:t>	Twinning </a:t>
            </a:r>
            <a:r>
              <a:rPr lang="en-GB" sz="2400" b="1" dirty="0" smtClean="0"/>
              <a:t>1/Step 1</a:t>
            </a:r>
            <a:endParaRPr lang="en-GB" sz="2400" b="1" dirty="0"/>
          </a:p>
        </p:txBody>
      </p:sp>
      <p:sp>
        <p:nvSpPr>
          <p:cNvPr id="3" name="Zástupný symbol obsahu 2"/>
          <p:cNvSpPr>
            <a:spLocks noGrp="1"/>
          </p:cNvSpPr>
          <p:nvPr>
            <p:ph idx="1"/>
          </p:nvPr>
        </p:nvSpPr>
        <p:spPr>
          <a:xfrm>
            <a:off x="457200" y="1412776"/>
            <a:ext cx="8229600" cy="4713387"/>
          </a:xfrm>
        </p:spPr>
        <p:txBody>
          <a:bodyPr>
            <a:normAutofit/>
          </a:bodyPr>
          <a:lstStyle/>
          <a:p>
            <a:pPr marL="0" indent="0">
              <a:spcBef>
                <a:spcPts val="0"/>
              </a:spcBef>
              <a:buNone/>
            </a:pPr>
            <a:r>
              <a:rPr lang="en-US" sz="2000" b="1" dirty="0" smtClean="0"/>
              <a:t>Step </a:t>
            </a:r>
            <a:r>
              <a:rPr lang="en-US" sz="2000" b="1" dirty="0"/>
              <a:t>1: </a:t>
            </a:r>
            <a:r>
              <a:rPr lang="en-US" sz="2000" dirty="0"/>
              <a:t>Twinning IPA Craiova – NTUU KPI </a:t>
            </a:r>
            <a:r>
              <a:rPr lang="en-US" sz="2000" b="1" dirty="0"/>
              <a:t>in Kyiv</a:t>
            </a:r>
            <a:r>
              <a:rPr lang="en-US" sz="2000" dirty="0"/>
              <a:t>, </a:t>
            </a:r>
            <a:r>
              <a:rPr lang="en-US" sz="2000" dirty="0" smtClean="0"/>
              <a:t>Ukraine 3-5 </a:t>
            </a:r>
            <a:r>
              <a:rPr lang="en-US" sz="2000" dirty="0"/>
              <a:t>November </a:t>
            </a:r>
            <a:r>
              <a:rPr lang="en-US" sz="2000" dirty="0" smtClean="0"/>
              <a:t>2014</a:t>
            </a:r>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96988"/>
            <a:ext cx="4181219" cy="279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035" y="1916832"/>
            <a:ext cx="393643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132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1.1. Twinning 1/Step 1/Achievements</a:t>
            </a:r>
            <a:endParaRPr lang="en-GB" sz="2400" b="1" dirty="0"/>
          </a:p>
        </p:txBody>
      </p:sp>
      <p:sp>
        <p:nvSpPr>
          <p:cNvPr id="3" name="Zástupný symbol obsahu 2"/>
          <p:cNvSpPr>
            <a:spLocks noGrp="1"/>
          </p:cNvSpPr>
          <p:nvPr>
            <p:ph idx="1"/>
          </p:nvPr>
        </p:nvSpPr>
        <p:spPr/>
        <p:txBody>
          <a:bodyPr>
            <a:normAutofit fontScale="70000" lnSpcReduction="20000"/>
          </a:bodyPr>
          <a:lstStyle/>
          <a:p>
            <a:pPr marL="0" indent="0">
              <a:buNone/>
            </a:pPr>
            <a:r>
              <a:rPr lang="en-US" sz="2900" b="1" dirty="0"/>
              <a:t>Twinning 1</a:t>
            </a:r>
          </a:p>
          <a:p>
            <a:pPr marL="0" indent="0">
              <a:spcBef>
                <a:spcPts val="0"/>
              </a:spcBef>
              <a:buNone/>
            </a:pPr>
            <a:r>
              <a:rPr lang="en-US" sz="2900" b="1" dirty="0" smtClean="0"/>
              <a:t>Step </a:t>
            </a:r>
            <a:r>
              <a:rPr lang="en-US" sz="2900" b="1" dirty="0"/>
              <a:t>1: </a:t>
            </a:r>
            <a:r>
              <a:rPr lang="en-US" sz="2900" dirty="0"/>
              <a:t>Twinning IPA Craiova – NTUU KPI </a:t>
            </a:r>
            <a:r>
              <a:rPr lang="en-US" sz="2900" b="1" dirty="0"/>
              <a:t>in Kyiv</a:t>
            </a:r>
            <a:r>
              <a:rPr lang="en-US" sz="2900" dirty="0"/>
              <a:t>, </a:t>
            </a:r>
            <a:r>
              <a:rPr lang="en-US" sz="2900" dirty="0" smtClean="0"/>
              <a:t>Ukraine 3-5 </a:t>
            </a:r>
            <a:r>
              <a:rPr lang="en-US" sz="2900" dirty="0"/>
              <a:t>November </a:t>
            </a:r>
            <a:r>
              <a:rPr lang="en-US" sz="2900" dirty="0" smtClean="0"/>
              <a:t>2014</a:t>
            </a:r>
          </a:p>
          <a:p>
            <a:pPr marL="0" indent="0">
              <a:buNone/>
            </a:pPr>
            <a:r>
              <a:rPr lang="en-US" sz="2900" b="1" dirty="0" smtClean="0"/>
              <a:t>Results/achievements </a:t>
            </a:r>
            <a:r>
              <a:rPr lang="en-US" sz="2900" b="1" dirty="0"/>
              <a:t>of twinning</a:t>
            </a:r>
          </a:p>
          <a:p>
            <a:pPr marL="0" indent="0" algn="just">
              <a:buNone/>
            </a:pPr>
            <a:r>
              <a:rPr lang="en-US" sz="2900" dirty="0" smtClean="0"/>
              <a:t>	As </a:t>
            </a:r>
            <a:r>
              <a:rPr lang="en-US" sz="2900" dirty="0"/>
              <a:t>a result, the sides exchanged views on the above and came to the conclusion about moving of innovative activity of the parties to a higher - interstate level. It was mentioned that the main tool that can serve as entry to European countries innovative market for the Science Park and NTUU ‘KPI’ is Danube network of technology transfer and the creation of a national contact point on the base the Science Park. The sides have agreed to make first steps for expanding the DTC network by the inclusion Ukraine in it.</a:t>
            </a:r>
          </a:p>
          <a:p>
            <a:pPr marL="0" indent="0" algn="just">
              <a:buNone/>
            </a:pPr>
            <a:r>
              <a:rPr lang="en-US" sz="2900" dirty="0" smtClean="0"/>
              <a:t>	Dr</a:t>
            </a:r>
            <a:r>
              <a:rPr lang="en-US" sz="2900" dirty="0"/>
              <a:t>. Gabriel </a:t>
            </a:r>
            <a:r>
              <a:rPr lang="en-US" sz="2900" dirty="0" err="1"/>
              <a:t>Vladut</a:t>
            </a:r>
            <a:r>
              <a:rPr lang="en-US" sz="2900" dirty="0"/>
              <a:t> suggested using services for clusters that can be developed basing on the tri-</a:t>
            </a:r>
            <a:r>
              <a:rPr lang="en-US" sz="2900" dirty="0" err="1"/>
              <a:t>ple</a:t>
            </a:r>
            <a:r>
              <a:rPr lang="en-US" sz="2900" dirty="0"/>
              <a:t> helix model or clover model by adding the facilitators with the aim to improve the innovative eco-system of NTUU ‘KPI’.</a:t>
            </a:r>
          </a:p>
          <a:p>
            <a:pPr marL="0" indent="0" algn="just">
              <a:buNone/>
            </a:pPr>
            <a:r>
              <a:rPr lang="en-US" sz="2900" dirty="0"/>
              <a:t> </a:t>
            </a:r>
            <a:r>
              <a:rPr lang="en-US" sz="2900" dirty="0" smtClean="0"/>
              <a:t>	Partners </a:t>
            </a:r>
            <a:r>
              <a:rPr lang="en-US" sz="2900" dirty="0"/>
              <a:t>have discussed task 4.3 of the </a:t>
            </a:r>
            <a:r>
              <a:rPr lang="en-US" sz="2900" dirty="0" err="1"/>
              <a:t>NoGAP</a:t>
            </a:r>
            <a:r>
              <a:rPr lang="en-US" sz="2900" dirty="0"/>
              <a:t> project very detailed and adopted a number of important decisions on how to work with researchers and SMEs in order to develop technology offers and technology requests. </a:t>
            </a:r>
            <a:endParaRPr lang="en-US" sz="2900" dirty="0" smtClean="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6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1.2.</a:t>
            </a:r>
            <a:r>
              <a:rPr lang="en-GB" sz="2400" b="1" dirty="0"/>
              <a:t>	Twinning </a:t>
            </a:r>
            <a:r>
              <a:rPr lang="en-GB" sz="2400" b="1" dirty="0" smtClean="0"/>
              <a:t>1/Step 2/Objectives</a:t>
            </a:r>
            <a:endParaRPr lang="en-GB" sz="2400" b="1" dirty="0"/>
          </a:p>
        </p:txBody>
      </p:sp>
      <p:sp>
        <p:nvSpPr>
          <p:cNvPr id="3" name="Zástupný symbol obsahu 2"/>
          <p:cNvSpPr>
            <a:spLocks noGrp="1"/>
          </p:cNvSpPr>
          <p:nvPr>
            <p:ph idx="1"/>
          </p:nvPr>
        </p:nvSpPr>
        <p:spPr/>
        <p:txBody>
          <a:bodyPr>
            <a:normAutofit fontScale="55000" lnSpcReduction="20000"/>
          </a:bodyPr>
          <a:lstStyle/>
          <a:p>
            <a:pPr marL="0" indent="0" algn="just">
              <a:buNone/>
            </a:pPr>
            <a:r>
              <a:rPr lang="en-US" sz="3600" b="1" dirty="0" smtClean="0"/>
              <a:t>Twinning 1</a:t>
            </a:r>
          </a:p>
          <a:p>
            <a:pPr marL="0" indent="0" algn="just">
              <a:buNone/>
            </a:pPr>
            <a:r>
              <a:rPr lang="en-US" sz="3600" dirty="0" smtClean="0"/>
              <a:t>Step </a:t>
            </a:r>
            <a:r>
              <a:rPr lang="en-US" sz="3600" dirty="0"/>
              <a:t>2: Twinning IPA Craiova – NTUU KPI in </a:t>
            </a:r>
            <a:r>
              <a:rPr lang="en-US" sz="3600" b="1" dirty="0"/>
              <a:t>Craiova</a:t>
            </a:r>
            <a:r>
              <a:rPr lang="en-US" sz="3600" dirty="0"/>
              <a:t>, Romania 23-25 April 2015</a:t>
            </a:r>
          </a:p>
          <a:p>
            <a:pPr marL="0" indent="0" algn="just">
              <a:buNone/>
            </a:pPr>
            <a:endParaRPr lang="en-US" sz="3600" dirty="0" smtClean="0"/>
          </a:p>
          <a:p>
            <a:pPr marL="0" indent="0" algn="just">
              <a:buNone/>
            </a:pPr>
            <a:r>
              <a:rPr lang="en-US" sz="3600" dirty="0" smtClean="0"/>
              <a:t>1</a:t>
            </a:r>
            <a:r>
              <a:rPr lang="en-US" sz="3600" dirty="0"/>
              <a:t>. Objectives of twinning</a:t>
            </a:r>
          </a:p>
          <a:p>
            <a:pPr marL="0" indent="0" algn="just">
              <a:buNone/>
            </a:pPr>
            <a:r>
              <a:rPr lang="en-US" sz="3600" dirty="0"/>
              <a:t>1.1. Exchange of experience between partner organizations from Romania and organizations from Ukraine in the field of innovation, technology transfer in the area of energy efficiency and renewable energy. </a:t>
            </a:r>
          </a:p>
          <a:p>
            <a:pPr marL="0" indent="0" algn="just">
              <a:buNone/>
            </a:pPr>
            <a:r>
              <a:rPr lang="en-US" sz="3600" dirty="0"/>
              <a:t>1.2. Collaboration of IPA Craiova and NTUU KPI in order to prepare Ukrainian stakeholders for </a:t>
            </a:r>
            <a:r>
              <a:rPr lang="en-US" sz="3600" dirty="0" smtClean="0"/>
              <a:t>generating </a:t>
            </a:r>
            <a:r>
              <a:rPr lang="en-US" sz="3600" dirty="0"/>
              <a:t>profiles of companies, technology offers, technology requests and express of interest, as well as for participation in the 2nd </a:t>
            </a:r>
            <a:r>
              <a:rPr lang="en-US" sz="3600" dirty="0" err="1"/>
              <a:t>NoGAP</a:t>
            </a:r>
            <a:r>
              <a:rPr lang="en-US" sz="3600" dirty="0"/>
              <a:t> Brokerage Event.</a:t>
            </a:r>
          </a:p>
          <a:p>
            <a:pPr marL="0" indent="0" algn="just">
              <a:buNone/>
            </a:pPr>
            <a:r>
              <a:rPr lang="en-US" sz="3600" dirty="0"/>
              <a:t>1.3. Discussion of possibilities of working together within European projects.</a:t>
            </a:r>
          </a:p>
          <a:p>
            <a:pPr marL="0" indent="0" algn="just">
              <a:buNone/>
            </a:pPr>
            <a:r>
              <a:rPr lang="en-US" sz="3600" dirty="0"/>
              <a:t>1.4. Analysis of the innovative ecosystems and necessary services to support the knowledge transfer.</a:t>
            </a:r>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683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08720"/>
            <a:ext cx="8075240" cy="508918"/>
          </a:xfrm>
        </p:spPr>
        <p:txBody>
          <a:bodyPr>
            <a:noAutofit/>
          </a:bodyPr>
          <a:lstStyle/>
          <a:p>
            <a:r>
              <a:rPr lang="en-GB" sz="2400" b="1" dirty="0" smtClean="0"/>
              <a:t>1.2.</a:t>
            </a:r>
            <a:r>
              <a:rPr lang="en-GB" sz="2400" b="1" dirty="0"/>
              <a:t>	Twinning </a:t>
            </a:r>
            <a:r>
              <a:rPr lang="en-GB" sz="2400" b="1" dirty="0" smtClean="0"/>
              <a:t>1/Step 2</a:t>
            </a:r>
            <a:endParaRPr lang="en-GB" sz="2400" b="1" dirty="0"/>
          </a:p>
        </p:txBody>
      </p:sp>
      <p:sp>
        <p:nvSpPr>
          <p:cNvPr id="3" name="Zástupný symbol obsahu 2"/>
          <p:cNvSpPr>
            <a:spLocks noGrp="1"/>
          </p:cNvSpPr>
          <p:nvPr>
            <p:ph idx="1"/>
          </p:nvPr>
        </p:nvSpPr>
        <p:spPr>
          <a:xfrm>
            <a:off x="467544" y="1484784"/>
            <a:ext cx="8229600" cy="4525963"/>
          </a:xfrm>
        </p:spPr>
        <p:txBody>
          <a:bodyPr>
            <a:normAutofit/>
          </a:bodyPr>
          <a:lstStyle/>
          <a:p>
            <a:pPr marL="0" indent="0">
              <a:buNone/>
            </a:pPr>
            <a:r>
              <a:rPr lang="en-US" sz="2000" dirty="0" smtClean="0"/>
              <a:t>Step </a:t>
            </a:r>
            <a:r>
              <a:rPr lang="en-US" sz="2000" dirty="0"/>
              <a:t>2: Twinning IPA Craiova – NTUU KPI in </a:t>
            </a:r>
            <a:r>
              <a:rPr lang="en-US" sz="2000" b="1" dirty="0"/>
              <a:t>Craiova</a:t>
            </a:r>
            <a:r>
              <a:rPr lang="en-US" sz="2000" dirty="0"/>
              <a:t>, Romania 23-25 April </a:t>
            </a:r>
            <a:r>
              <a:rPr lang="en-US" sz="2000" dirty="0" smtClean="0"/>
              <a:t>2015</a:t>
            </a:r>
          </a:p>
          <a:p>
            <a:pPr marL="0" indent="0">
              <a:buNone/>
            </a:pPr>
            <a:endParaRPr lang="en-US" sz="2800" dirty="0"/>
          </a:p>
          <a:p>
            <a:pPr marL="0" indent="0">
              <a:buNone/>
            </a:pPr>
            <a:endParaRPr lang="en-US" sz="2800" dirty="0" smtClean="0"/>
          </a:p>
          <a:p>
            <a:pPr marL="0" indent="0">
              <a:buNone/>
            </a:pPr>
            <a:endParaRPr lang="en-US" sz="28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4624"/>
            <a:ext cx="12129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8839"/>
            <a:ext cx="4331175" cy="32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855" y="2508250"/>
            <a:ext cx="3632609" cy="27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12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1636</Words>
  <Application>Microsoft Office PowerPoint</Application>
  <PresentationFormat>Экран (4:3)</PresentationFormat>
  <Paragraphs>177</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Larissa-Design</vt:lpstr>
      <vt:lpstr>T5.1 Twinning activities (RCTT) • Review of each twinning (achievements, problems, recommendations) • Final twinning report (status, elements, next steps) </vt:lpstr>
      <vt:lpstr> Objective of the twinning program</vt:lpstr>
      <vt:lpstr> Participants/Time/Location/Responsibility</vt:lpstr>
      <vt:lpstr>1. Participants/Time/Location</vt:lpstr>
      <vt:lpstr>1.1. Twinning 1/Step 1/Objectives</vt:lpstr>
      <vt:lpstr>1.1. Twinning 1/Step 1</vt:lpstr>
      <vt:lpstr>1.1. Twinning 1/Step 1/Achievements</vt:lpstr>
      <vt:lpstr>1.2. Twinning 1/Step 2/Objectives</vt:lpstr>
      <vt:lpstr>1.2. Twinning 1/Step 2</vt:lpstr>
      <vt:lpstr>1.2.  Twinning 1/Step 2/Achievements</vt:lpstr>
      <vt:lpstr>1.2.  Twinning 1/Conclusion</vt:lpstr>
      <vt:lpstr>2.1. Twinning 2/Step 1/Objectives</vt:lpstr>
      <vt:lpstr>2.1. Twinning 2/Step 1</vt:lpstr>
      <vt:lpstr>2.1. Twinning 2/Step 1/Achievements</vt:lpstr>
      <vt:lpstr>2.2. Twinning 2/Step 2/Objectives</vt:lpstr>
      <vt:lpstr>2.2. Twinning 2/Step 2</vt:lpstr>
      <vt:lpstr>2.2. Twinning 2/Step 2/Achievements</vt:lpstr>
      <vt:lpstr>3. Twinning 2/Step 1/Objectives</vt:lpstr>
      <vt:lpstr>3. Twinning 2/Step 1</vt:lpstr>
      <vt:lpstr>3. Twinning 3/Step 1/Achievements</vt:lpstr>
      <vt:lpstr>3. Twinning 3/Step 2/Objectives</vt:lpstr>
      <vt:lpstr>3. Twinning 3/Step 2</vt:lpstr>
      <vt:lpstr>3. Twinning 3/Step 2/Achievements</vt:lpstr>
      <vt:lpstr>Recommendations</vt:lpstr>
      <vt:lpstr>Final Report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dh01</dc:creator>
  <cp:lastModifiedBy>Uspenskiy</cp:lastModifiedBy>
  <cp:revision>107</cp:revision>
  <dcterms:created xsi:type="dcterms:W3CDTF">2014-02-27T11:48:45Z</dcterms:created>
  <dcterms:modified xsi:type="dcterms:W3CDTF">2015-10-10T19:43:57Z</dcterms:modified>
</cp:coreProperties>
</file>